
<file path=[Content_Types].xml><?xml version="1.0" encoding="utf-8"?>
<Types xmlns="http://schemas.openxmlformats.org/package/2006/content-types">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3" r:id="rId1"/>
  </p:sldMasterIdLst>
  <p:notesMasterIdLst>
    <p:notesMasterId r:id="rId35"/>
  </p:notesMasterIdLst>
  <p:sldIdLst>
    <p:sldId id="256" r:id="rId2"/>
    <p:sldId id="257" r:id="rId3"/>
    <p:sldId id="283" r:id="rId4"/>
    <p:sldId id="270" r:id="rId5"/>
    <p:sldId id="258" r:id="rId6"/>
    <p:sldId id="266" r:id="rId7"/>
    <p:sldId id="259" r:id="rId8"/>
    <p:sldId id="261" r:id="rId9"/>
    <p:sldId id="263" r:id="rId10"/>
    <p:sldId id="264" r:id="rId11"/>
    <p:sldId id="265" r:id="rId12"/>
    <p:sldId id="271" r:id="rId13"/>
    <p:sldId id="272" r:id="rId14"/>
    <p:sldId id="273" r:id="rId15"/>
    <p:sldId id="274" r:id="rId16"/>
    <p:sldId id="275" r:id="rId17"/>
    <p:sldId id="276" r:id="rId18"/>
    <p:sldId id="277" r:id="rId19"/>
    <p:sldId id="278" r:id="rId20"/>
    <p:sldId id="279" r:id="rId21"/>
    <p:sldId id="280" r:id="rId22"/>
    <p:sldId id="284" r:id="rId23"/>
    <p:sldId id="285" r:id="rId24"/>
    <p:sldId id="281" r:id="rId25"/>
    <p:sldId id="282" r:id="rId26"/>
    <p:sldId id="286" r:id="rId27"/>
    <p:sldId id="287" r:id="rId28"/>
    <p:sldId id="288" r:id="rId29"/>
    <p:sldId id="289" r:id="rId30"/>
    <p:sldId id="293" r:id="rId31"/>
    <p:sldId id="290" r:id="rId32"/>
    <p:sldId id="292" r:id="rId33"/>
    <p:sldId id="291"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Estilo me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9BD63D-3484-440C-9DC9-C75109CE72F0}" type="datetimeFigureOut">
              <a:rPr lang="en-US" smtClean="0"/>
              <a:t>6/6/2023</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FE70B4-1035-442F-9F3B-39D2A1D7D2E9}" type="slidenum">
              <a:rPr lang="en-US" smtClean="0"/>
              <a:t>‹Nº›</a:t>
            </a:fld>
            <a:endParaRPr lang="en-US"/>
          </a:p>
        </p:txBody>
      </p:sp>
    </p:spTree>
    <p:extLst>
      <p:ext uri="{BB962C8B-B14F-4D97-AF65-F5344CB8AC3E}">
        <p14:creationId xmlns:p14="http://schemas.microsoft.com/office/powerpoint/2010/main" val="1429320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dirty="0"/>
              <a:t>Click to edit Master title style</a:t>
            </a:r>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latin typeface="+mn-lt"/>
              </a:defRPr>
            </a:lvl1pPr>
          </a:lstStyle>
          <a:p>
            <a:fld id="{A10B2F7D-83AF-4A62-924C-99DCFE0BAA1D}" type="datetime1">
              <a:rPr lang="en-US" smtClean="0"/>
              <a:t>6/6/2023</a:t>
            </a:fld>
            <a:endParaRPr lang="en-US"/>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latin typeface="+mn-lt"/>
              </a:defRPr>
            </a:lvl1pPr>
          </a:lstStyle>
          <a:p>
            <a:endParaRPr lang="en-US"/>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latin typeface="+mn-lt"/>
              </a:defRPr>
            </a:lvl1pPr>
          </a:lstStyle>
          <a:p>
            <a:fld id="{73B850FF-6169-4056-8077-06FFA93A5366}" type="slidenum">
              <a:rPr lang="en-US" smtClean="0"/>
              <a:pPr/>
              <a:t>‹Nº›</a:t>
            </a:fld>
            <a:endParaRPr lang="en-US"/>
          </a:p>
        </p:txBody>
      </p:sp>
    </p:spTree>
    <p:extLst>
      <p:ext uri="{BB962C8B-B14F-4D97-AF65-F5344CB8AC3E}">
        <p14:creationId xmlns:p14="http://schemas.microsoft.com/office/powerpoint/2010/main" val="1329764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00BC0FB0-EFCB-4E92-9BAD-DA96E4DCA6F9}" type="datetime1">
              <a:rPr lang="en-US" smtClean="0"/>
              <a:t>6/6/2023</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133134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F33812BE-61DA-4BD5-AEBF-8643D902DE3D}" type="datetime1">
              <a:rPr lang="en-US" smtClean="0"/>
              <a:t>6/6/2023</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3393533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838200" y="365760"/>
            <a:ext cx="1051560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7342F6C6-921C-4D2E-803E-1C0368D1F39C}" type="datetime1">
              <a:rPr lang="en-US" smtClean="0"/>
              <a:t>6/6/2023</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2150378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57DD6262-B7ED-4EAD-B2F1-509166B0C2AC}" type="datetime1">
              <a:rPr lang="en-US" smtClean="0"/>
              <a:t>6/6/2023</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16797275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0FE98E26-C2CD-4B0C-86FE-09E324840B52}" type="datetime1">
              <a:rPr lang="en-US" smtClean="0"/>
              <a:t>6/6/2023</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894728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839788" y="175260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839788" y="2666999"/>
            <a:ext cx="5157787"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183188"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B5BE5DC8-F18B-426F-8345-7B268914CD40}" type="datetime1">
              <a:rPr lang="en-US" smtClean="0"/>
              <a:t>6/6/2023</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623573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p:txBody>
          <a:bodyPr/>
          <a:lstStyle/>
          <a:p>
            <a:fld id="{AF8DAC7E-5906-4C9E-90A1-D29AC9A6EE49}" type="datetime1">
              <a:rPr lang="en-US" smtClean="0"/>
              <a:t>6/6/2023</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3947879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63FB4550-D4DA-4E48-B7A3-6DE04D0749B9}" type="datetime1">
              <a:rPr lang="en-US" smtClean="0"/>
              <a:t>6/6/2023</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3482707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335906F4-340D-4688-BB74-6CA9A01CE7E7}" type="datetime1">
              <a:rPr lang="en-US" smtClean="0"/>
              <a:t>6/6/2023</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202766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94E19402-97E3-4F7C-91FA-31CF10B39933}" type="datetime1">
              <a:rPr lang="en-US" smtClean="0"/>
              <a:t>6/6/2023</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2441664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0" name="Picture 39">
            <a:extLst>
              <a:ext uri="{FF2B5EF4-FFF2-40B4-BE49-F238E27FC236}">
                <a16:creationId xmlns:a16="http://schemas.microsoft.com/office/drawing/2014/main" id="{1CB7E8AE-A3AC-4BB7-A5C6-F00EC697B265}"/>
              </a:ext>
            </a:extLst>
          </p:cNvPr>
          <p:cNvPicPr>
            <a:picLocks noChangeAspect="1"/>
          </p:cNvPicPr>
          <p:nvPr/>
        </p:nvPicPr>
        <p:blipFill>
          <a:blip r:embed="rId1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838200" y="425450"/>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838200" y="1949450"/>
            <a:ext cx="10515600"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838200" y="6324600"/>
            <a:ext cx="2743200" cy="365125"/>
          </a:xfrm>
          <a:prstGeom prst="rect">
            <a:avLst/>
          </a:prstGeom>
        </p:spPr>
        <p:txBody>
          <a:bodyPr vert="horz" lIns="91440" tIns="45720" rIns="91440" bIns="45720" rtlCol="0" anchor="ctr"/>
          <a:lstStyle>
            <a:lvl1pPr algn="l">
              <a:defRPr sz="900">
                <a:solidFill>
                  <a:schemeClr val="bg1">
                    <a:alpha val="60000"/>
                  </a:schemeClr>
                </a:solidFill>
                <a:latin typeface="+mn-lt"/>
              </a:defRPr>
            </a:lvl1pPr>
          </a:lstStyle>
          <a:p>
            <a:fld id="{BA170090-99B8-4BA9-8B5C-164A8978B940}" type="datetime1">
              <a:rPr lang="en-US" smtClean="0"/>
              <a:t>6/6/2023</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324600"/>
            <a:ext cx="4114800" cy="365125"/>
          </a:xfrm>
          <a:prstGeom prst="rect">
            <a:avLst/>
          </a:prstGeom>
        </p:spPr>
        <p:txBody>
          <a:bodyPr vert="horz" lIns="91440" tIns="45720" rIns="91440" bIns="45720" rtlCol="0" anchor="ctr"/>
          <a:lstStyle>
            <a:lvl1pPr algn="ctr">
              <a:defRPr sz="900">
                <a:solidFill>
                  <a:schemeClr val="bg1">
                    <a:alpha val="60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610600" y="6324600"/>
            <a:ext cx="2743200" cy="365125"/>
          </a:xfrm>
          <a:prstGeom prst="rect">
            <a:avLst/>
          </a:prstGeom>
        </p:spPr>
        <p:txBody>
          <a:bodyPr vert="horz" lIns="91440" tIns="45720" rIns="91440" bIns="45720" rtlCol="0" anchor="ctr"/>
          <a:lstStyle>
            <a:lvl1pPr algn="r">
              <a:defRPr sz="900">
                <a:solidFill>
                  <a:schemeClr val="bg1">
                    <a:alpha val="60000"/>
                  </a:schemeClr>
                </a:solidFill>
                <a:latin typeface="+mn-lt"/>
              </a:defRPr>
            </a:lvl1pPr>
          </a:lstStyle>
          <a:p>
            <a:fld id="{73B850FF-6169-4056-8077-06FFA93A5366}" type="slidenum">
              <a:rPr lang="en-US" smtClean="0"/>
              <a:pPr/>
              <a:t>‹Nº›</a:t>
            </a:fld>
            <a:endParaRPr lang="en-US" dirty="0"/>
          </a:p>
        </p:txBody>
      </p:sp>
    </p:spTree>
    <p:extLst>
      <p:ext uri="{BB962C8B-B14F-4D97-AF65-F5344CB8AC3E}">
        <p14:creationId xmlns:p14="http://schemas.microsoft.com/office/powerpoint/2010/main" val="3141913556"/>
      </p:ext>
    </p:extLst>
  </p:cSld>
  <p:clrMap bg1="lt1" tx1="dk1" bg2="lt2" tx2="dk2" accent1="accent1" accent2="accent2" accent3="accent3" accent4="accent4" accent5="accent5" accent6="accent6" hlink="hlink" folHlink="folHlink"/>
  <p:sldLayoutIdLst>
    <p:sldLayoutId id="2147483672" r:id="rId1"/>
    <p:sldLayoutId id="2147483662" r:id="rId2"/>
    <p:sldLayoutId id="2147483663" r:id="rId3"/>
    <p:sldLayoutId id="2147483664" r:id="rId4"/>
    <p:sldLayoutId id="2147483665" r:id="rId5"/>
    <p:sldLayoutId id="2147483666" r:id="rId6"/>
    <p:sldLayoutId id="2147483667" r:id="rId7"/>
    <p:sldLayoutId id="2147483671" r:id="rId8"/>
    <p:sldLayoutId id="2147483668" r:id="rId9"/>
    <p:sldLayoutId id="2147483669" r:id="rId10"/>
    <p:sldLayoutId id="2147483670" r:id="rId11"/>
  </p:sldLayoutIdLst>
  <p:hf hdr="0" ftr="0" dt="0"/>
  <p:txStyles>
    <p:title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emf"/><Relationship Id="rId7" Type="http://schemas.openxmlformats.org/officeDocument/2006/relationships/image" Target="../media/image5.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slide" Target="slide2.xml"/><Relationship Id="rId4" Type="http://schemas.openxmlformats.org/officeDocument/2006/relationships/image" Target="../media/image22.emf"/></Relationships>
</file>

<file path=ppt/slides/_rels/slide1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23.emf"/><Relationship Id="rId7"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25.emf"/><Relationship Id="rId4" Type="http://schemas.openxmlformats.org/officeDocument/2006/relationships/image" Target="../media/image24.emf"/><Relationship Id="rId9" Type="http://schemas.openxmlformats.org/officeDocument/2006/relationships/image" Target="../media/image26.emf"/></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slide" Target="slide2.xml"/></Relationships>
</file>

<file path=ppt/slides/_rels/slide13.xml.rels><?xml version="1.0" encoding="UTF-8" standalone="yes"?>
<Relationships xmlns="http://schemas.openxmlformats.org/package/2006/relationships"><Relationship Id="rId3" Type="http://schemas.openxmlformats.org/officeDocument/2006/relationships/hyperlink" Target="https://drive.google.com/drive/folders/1RMZQ5jZFqFySj4fzbIRbR5h3JgTWOB02?usp=drive_link" TargetMode="External"/><Relationship Id="rId7" Type="http://schemas.openxmlformats.org/officeDocument/2006/relationships/image" Target="../media/image5.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slide" Target="slide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5.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slide" Target="slide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5.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slide" Target="slide2.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slide" Target="slide2.xml"/></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4.png"/><Relationship Id="rId7" Type="http://schemas.openxmlformats.org/officeDocument/2006/relationships/slide" Target="slide2.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5.svg"/></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8.png"/><Relationship Id="rId7" Type="http://schemas.openxmlformats.org/officeDocument/2006/relationships/slide" Target="slide2.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5.svg"/></Relationships>
</file>

<file path=ppt/slides/_rels/slide1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2.png"/><Relationship Id="rId7" Type="http://schemas.openxmlformats.org/officeDocument/2006/relationships/image" Target="../media/image5.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slide" Target="slide2.xml"/><Relationship Id="rId4" Type="http://schemas.openxmlformats.org/officeDocument/2006/relationships/image" Target="../media/image43.png"/><Relationship Id="rId9" Type="http://schemas.openxmlformats.org/officeDocument/2006/relationships/image" Target="../media/image45.png"/></Relationships>
</file>

<file path=ppt/slides/_rels/slide2.xml.rels><?xml version="1.0" encoding="UTF-8" standalone="yes"?>
<Relationships xmlns="http://schemas.openxmlformats.org/package/2006/relationships"><Relationship Id="rId8" Type="http://schemas.openxmlformats.org/officeDocument/2006/relationships/slide" Target="slide18.xml"/><Relationship Id="rId13" Type="http://schemas.openxmlformats.org/officeDocument/2006/relationships/slide" Target="slide27.xml"/><Relationship Id="rId18" Type="http://schemas.openxmlformats.org/officeDocument/2006/relationships/slide" Target="slide33.xml"/><Relationship Id="rId3" Type="http://schemas.openxmlformats.org/officeDocument/2006/relationships/slide" Target="slide4.xml"/><Relationship Id="rId7" Type="http://schemas.openxmlformats.org/officeDocument/2006/relationships/slide" Target="slide12.xml"/><Relationship Id="rId12" Type="http://schemas.openxmlformats.org/officeDocument/2006/relationships/slide" Target="slide26.xml"/><Relationship Id="rId17" Type="http://schemas.openxmlformats.org/officeDocument/2006/relationships/slide" Target="slide32.xml"/><Relationship Id="rId2" Type="http://schemas.openxmlformats.org/officeDocument/2006/relationships/slide" Target="slide3.xml"/><Relationship Id="rId16" Type="http://schemas.openxmlformats.org/officeDocument/2006/relationships/slide" Target="slide31.xml"/><Relationship Id="rId1" Type="http://schemas.openxmlformats.org/officeDocument/2006/relationships/slideLayout" Target="../slideLayouts/slideLayout2.xml"/><Relationship Id="rId6" Type="http://schemas.openxmlformats.org/officeDocument/2006/relationships/slide" Target="slide7.xml"/><Relationship Id="rId11" Type="http://schemas.openxmlformats.org/officeDocument/2006/relationships/slide" Target="slide24.xml"/><Relationship Id="rId5" Type="http://schemas.openxmlformats.org/officeDocument/2006/relationships/slide" Target="slide6.xml"/><Relationship Id="rId15" Type="http://schemas.openxmlformats.org/officeDocument/2006/relationships/slide" Target="slide30.xml"/><Relationship Id="rId10" Type="http://schemas.openxmlformats.org/officeDocument/2006/relationships/slide" Target="slide22.xml"/><Relationship Id="rId4" Type="http://schemas.openxmlformats.org/officeDocument/2006/relationships/slide" Target="slide5.xml"/><Relationship Id="rId9" Type="http://schemas.openxmlformats.org/officeDocument/2006/relationships/slide" Target="slide20.xml"/><Relationship Id="rId14" Type="http://schemas.openxmlformats.org/officeDocument/2006/relationships/slide" Target="slide29.xml"/></Relationships>
</file>

<file path=ppt/slides/_rels/slide20.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46.png"/><Relationship Id="rId7"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49.png"/><Relationship Id="rId7"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51.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52.png"/><Relationship Id="rId7"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54.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55.png"/><Relationship Id="rId7"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57.pn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5.svg"/><Relationship Id="rId5" Type="http://schemas.openxmlformats.org/officeDocument/2006/relationships/image" Target="../media/image60.png"/><Relationship Id="rId10" Type="http://schemas.openxmlformats.org/officeDocument/2006/relationships/image" Target="../media/image4.png"/><Relationship Id="rId4" Type="http://schemas.openxmlformats.org/officeDocument/2006/relationships/image" Target="../media/image59.png"/><Relationship Id="rId9" Type="http://schemas.openxmlformats.org/officeDocument/2006/relationships/slide" Target="slide2.xml"/></Relationships>
</file>

<file path=ppt/slides/_rels/slide2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4.png"/><Relationship Id="rId7" Type="http://schemas.openxmlformats.org/officeDocument/2006/relationships/slide" Target="slide2.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5.svg"/></Relationships>
</file>

<file path=ppt/slides/_rels/slide26.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5.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4.png"/><Relationship Id="rId5" Type="http://schemas.openxmlformats.org/officeDocument/2006/relationships/image" Target="../media/image70.png"/><Relationship Id="rId10" Type="http://schemas.openxmlformats.org/officeDocument/2006/relationships/slide" Target="slide2.xml"/><Relationship Id="rId4" Type="http://schemas.openxmlformats.org/officeDocument/2006/relationships/image" Target="../media/image69.png"/><Relationship Id="rId9" Type="http://schemas.openxmlformats.org/officeDocument/2006/relationships/image" Target="../media/image74.png"/></Relationships>
</file>

<file path=ppt/slides/_rels/slide27.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75.png"/><Relationship Id="rId7"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77.png"/><Relationship Id="rId4" Type="http://schemas.openxmlformats.org/officeDocument/2006/relationships/image" Target="../media/image76.png"/></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5.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slide" Target="slide2.xml"/><Relationship Id="rId4" Type="http://schemas.openxmlformats.org/officeDocument/2006/relationships/image" Target="../media/image79.png"/></Relationships>
</file>

<file path=ppt/slides/_rels/slide29.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5.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slide" Target="slide2.xml"/><Relationship Id="rId4" Type="http://schemas.openxmlformats.org/officeDocument/2006/relationships/hyperlink" Target="https://drive.google.com/file/d/145AZDRS8qYPEtkff-vEDzmdPeao8bYUU/view?usp=drive_link"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82.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5.sv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83.png"/><Relationship Id="rId7" Type="http://schemas.openxmlformats.org/officeDocument/2006/relationships/slide" Target="slide2.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jfif"/><Relationship Id="rId9" Type="http://schemas.openxmlformats.org/officeDocument/2006/relationships/image" Target="../media/image5.svg"/></Relationships>
</file>

<file path=ppt/slides/_rels/slide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slide" Target="slide2.xml"/><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5.svg"/><Relationship Id="rId10" Type="http://schemas.openxmlformats.org/officeDocument/2006/relationships/image" Target="../media/image91.png"/><Relationship Id="rId4" Type="http://schemas.openxmlformats.org/officeDocument/2006/relationships/image" Target="../media/image4.png"/><Relationship Id="rId9" Type="http://schemas.openxmlformats.org/officeDocument/2006/relationships/image" Target="../media/image90.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6.png"/><Relationship Id="rId7" Type="http://schemas.openxmlformats.org/officeDocument/2006/relationships/image" Target="../media/image9.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drive.google.com/file/d/16YE1BPMOwxOKe9jzjaW4CxyWJoEz0SN4/view?usp=drive_link" TargetMode="External"/><Relationship Id="rId10" Type="http://schemas.openxmlformats.org/officeDocument/2006/relationships/image" Target="../media/image5.svg"/><Relationship Id="rId4" Type="http://schemas.openxmlformats.org/officeDocument/2006/relationships/image" Target="../media/image7.jpg"/><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6.png"/><Relationship Id="rId7" Type="http://schemas.openxmlformats.org/officeDocument/2006/relationships/hyperlink" Target="https://drive.google.com/file/d/1m1OR-nYRAdSIDOSaloRuEpG3oZaRziJf/view?usp=drive_link"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svg"/><Relationship Id="rId11" Type="http://schemas.openxmlformats.org/officeDocument/2006/relationships/image" Target="../media/image5.svg"/><Relationship Id="rId5" Type="http://schemas.openxmlformats.org/officeDocument/2006/relationships/image" Target="../media/image10.png"/><Relationship Id="rId10" Type="http://schemas.openxmlformats.org/officeDocument/2006/relationships/image" Target="../media/image4.png"/><Relationship Id="rId4" Type="http://schemas.openxmlformats.org/officeDocument/2006/relationships/hyperlink" Target="https://drive.google.com/file/d/1xaOkdnQ8ik5haWLdH2wKomlKC3qpmGo8/view?usp=drive_link" TargetMode="External"/><Relationship Id="rId9" Type="http://schemas.openxmlformats.org/officeDocument/2006/relationships/slide" Target="slide2.xml"/></Relationships>
</file>

<file path=ppt/slides/_rels/slide7.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3.emf"/><Relationship Id="rId7"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image" Target="../media/image15.emf"/><Relationship Id="rId4" Type="http://schemas.openxmlformats.org/officeDocument/2006/relationships/image" Target="../media/image14.emf"/></Relationships>
</file>

<file path=ppt/slides/_rels/slide8.xml.rels><?xml version="1.0" encoding="UTF-8" standalone="yes"?>
<Relationships xmlns="http://schemas.openxmlformats.org/package/2006/relationships"><Relationship Id="rId3" Type="http://schemas.openxmlformats.org/officeDocument/2006/relationships/image" Target="../media/image16.emf"/><Relationship Id="rId7" Type="http://schemas.openxmlformats.org/officeDocument/2006/relationships/image" Target="../media/image17.emf"/><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slide" Target="slide2.xml"/></Relationships>
</file>

<file path=ppt/slides/_rels/slide9.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8.emf"/><Relationship Id="rId7" Type="http://schemas.openxmlformats.org/officeDocument/2006/relationships/package" Target="../embeddings/Microsoft_Excel_Worksheet.xlsx"/><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slide" Target="slide2.xml"/><Relationship Id="rId9" Type="http://schemas.openxmlformats.org/officeDocument/2006/relationships/image" Target="../media/image20.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61B17B84-F8A7-4053-9C9D-91E3CA7F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0"/>
            <a:ext cx="12188951" cy="6858000"/>
          </a:xfrm>
          <a:prstGeom prst="rect">
            <a:avLst/>
          </a:prstGeom>
          <a:blipFill dpi="0" rotWithShape="1">
            <a:blip r:embed="rId2">
              <a:alphaModFix amt="30000"/>
              <a:lum bright="70000" contrast="-70000"/>
            </a:blip>
            <a:srcRect/>
            <a:tile tx="889000" ty="0" sx="100000" sy="10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Luces de láser de neón alineadas para formar un triángulo">
            <a:extLst>
              <a:ext uri="{FF2B5EF4-FFF2-40B4-BE49-F238E27FC236}">
                <a16:creationId xmlns:a16="http://schemas.microsoft.com/office/drawing/2014/main" id="{2CE7DD46-FA6D-35F5-5B5C-1E9352527FAC}"/>
              </a:ext>
            </a:extLst>
          </p:cNvPr>
          <p:cNvPicPr>
            <a:picLocks noChangeAspect="1"/>
          </p:cNvPicPr>
          <p:nvPr/>
        </p:nvPicPr>
        <p:blipFill rotWithShape="1">
          <a:blip r:embed="rId3">
            <a:alphaModFix amt="70000"/>
          </a:blip>
          <a:srcRect t="8913" r="-1" b="1081"/>
          <a:stretch/>
        </p:blipFill>
        <p:spPr>
          <a:xfrm>
            <a:off x="20" y="10"/>
            <a:ext cx="12188932" cy="6856614"/>
          </a:xfrm>
          <a:prstGeom prst="rect">
            <a:avLst/>
          </a:prstGeom>
        </p:spPr>
      </p:pic>
      <p:sp>
        <p:nvSpPr>
          <p:cNvPr id="2" name="Título 1">
            <a:extLst>
              <a:ext uri="{FF2B5EF4-FFF2-40B4-BE49-F238E27FC236}">
                <a16:creationId xmlns:a16="http://schemas.microsoft.com/office/drawing/2014/main" id="{231EF2AF-98C6-3E93-F3B7-B0E9451A0104}"/>
              </a:ext>
            </a:extLst>
          </p:cNvPr>
          <p:cNvSpPr>
            <a:spLocks noGrp="1"/>
          </p:cNvSpPr>
          <p:nvPr>
            <p:ph type="ctrTitle"/>
          </p:nvPr>
        </p:nvSpPr>
        <p:spPr>
          <a:xfrm>
            <a:off x="5112757" y="396245"/>
            <a:ext cx="6643414" cy="1625601"/>
          </a:xfrm>
        </p:spPr>
        <p:txBody>
          <a:bodyPr>
            <a:normAutofit fontScale="90000"/>
          </a:bodyPr>
          <a:lstStyle/>
          <a:p>
            <a:pPr algn="r"/>
            <a:r>
              <a:rPr lang="es-ES" sz="5200" dirty="0">
                <a:solidFill>
                  <a:srgbClr val="FFFFFF"/>
                </a:solidFill>
              </a:rPr>
              <a:t>Alquiler de barra de bebidas para eventos</a:t>
            </a:r>
            <a:endParaRPr lang="en-US" sz="5200" dirty="0">
              <a:solidFill>
                <a:srgbClr val="FFFFFF"/>
              </a:solidFill>
            </a:endParaRPr>
          </a:p>
        </p:txBody>
      </p:sp>
      <p:sp>
        <p:nvSpPr>
          <p:cNvPr id="3" name="Subtítulo 2">
            <a:extLst>
              <a:ext uri="{FF2B5EF4-FFF2-40B4-BE49-F238E27FC236}">
                <a16:creationId xmlns:a16="http://schemas.microsoft.com/office/drawing/2014/main" id="{44A83666-1EE4-DD04-58D7-DA56BFF36FD6}"/>
              </a:ext>
            </a:extLst>
          </p:cNvPr>
          <p:cNvSpPr>
            <a:spLocks noGrp="1"/>
          </p:cNvSpPr>
          <p:nvPr>
            <p:ph type="subTitle" idx="1"/>
          </p:nvPr>
        </p:nvSpPr>
        <p:spPr>
          <a:xfrm>
            <a:off x="147321" y="4694274"/>
            <a:ext cx="2850930" cy="1853319"/>
          </a:xfrm>
        </p:spPr>
        <p:txBody>
          <a:bodyPr>
            <a:normAutofit fontScale="77500" lnSpcReduction="20000"/>
          </a:bodyPr>
          <a:lstStyle/>
          <a:p>
            <a:pPr algn="l"/>
            <a:r>
              <a:rPr lang="es-ES" sz="2200" dirty="0">
                <a:solidFill>
                  <a:srgbClr val="FFFFFF"/>
                </a:solidFill>
              </a:rPr>
              <a:t>Curso: SQL</a:t>
            </a:r>
          </a:p>
          <a:p>
            <a:pPr algn="l"/>
            <a:r>
              <a:rPr lang="es-ES" sz="2200" dirty="0">
                <a:solidFill>
                  <a:srgbClr val="FFFFFF"/>
                </a:solidFill>
              </a:rPr>
              <a:t>Comisión: 39795</a:t>
            </a:r>
          </a:p>
          <a:p>
            <a:pPr algn="l"/>
            <a:r>
              <a:rPr lang="es-ES" sz="2200" dirty="0">
                <a:solidFill>
                  <a:srgbClr val="FFFFFF"/>
                </a:solidFill>
              </a:rPr>
              <a:t>Profesor: BLANC, Lucia</a:t>
            </a:r>
          </a:p>
          <a:p>
            <a:pPr algn="l"/>
            <a:r>
              <a:rPr lang="es-ES" sz="2200" dirty="0">
                <a:solidFill>
                  <a:srgbClr val="FFFFFF"/>
                </a:solidFill>
              </a:rPr>
              <a:t>Tutor: GIMENEZ, Diego</a:t>
            </a:r>
          </a:p>
          <a:p>
            <a:pPr algn="l"/>
            <a:r>
              <a:rPr lang="es-ES" sz="2200" dirty="0">
                <a:solidFill>
                  <a:srgbClr val="FFFFFF"/>
                </a:solidFill>
              </a:rPr>
              <a:t>Alumno: LEONI, Nicolás G.</a:t>
            </a:r>
          </a:p>
        </p:txBody>
      </p:sp>
      <p:sp>
        <p:nvSpPr>
          <p:cNvPr id="5" name="CuadroTexto 4">
            <a:extLst>
              <a:ext uri="{FF2B5EF4-FFF2-40B4-BE49-F238E27FC236}">
                <a16:creationId xmlns:a16="http://schemas.microsoft.com/office/drawing/2014/main" id="{C2893396-ED8D-A3AA-0E50-12B17ABD9B37}"/>
              </a:ext>
            </a:extLst>
          </p:cNvPr>
          <p:cNvSpPr txBox="1"/>
          <p:nvPr/>
        </p:nvSpPr>
        <p:spPr>
          <a:xfrm>
            <a:off x="6767611" y="2021846"/>
            <a:ext cx="4988560" cy="369332"/>
          </a:xfrm>
          <a:prstGeom prst="rect">
            <a:avLst/>
          </a:prstGeom>
          <a:noFill/>
        </p:spPr>
        <p:txBody>
          <a:bodyPr wrap="square" rtlCol="0">
            <a:spAutoFit/>
          </a:bodyPr>
          <a:lstStyle/>
          <a:p>
            <a:pPr algn="r"/>
            <a:r>
              <a:rPr lang="es-ES" dirty="0">
                <a:solidFill>
                  <a:schemeClr val="bg1"/>
                </a:solidFill>
              </a:rPr>
              <a:t>Proyecto Final</a:t>
            </a:r>
            <a:endParaRPr lang="en-US" dirty="0">
              <a:solidFill>
                <a:schemeClr val="bg1"/>
              </a:solidFill>
            </a:endParaRPr>
          </a:p>
        </p:txBody>
      </p:sp>
    </p:spTree>
    <p:extLst>
      <p:ext uri="{BB962C8B-B14F-4D97-AF65-F5344CB8AC3E}">
        <p14:creationId xmlns:p14="http://schemas.microsoft.com/office/powerpoint/2010/main" val="11089294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4" name="Rectangle 43">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6" name="Rectangle 45">
            <a:extLst>
              <a:ext uri="{FF2B5EF4-FFF2-40B4-BE49-F238E27FC236}">
                <a16:creationId xmlns:a16="http://schemas.microsoft.com/office/drawing/2014/main" id="{84B9546E-20BE-462C-8BE8-4EBDB46F8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DFE5D2E8-C366-48AC-97AE-18C67E4EF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2">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A1AFFE9C-B4C0-E095-ED0F-B431FA753EF0}"/>
              </a:ext>
            </a:extLst>
          </p:cNvPr>
          <p:cNvSpPr>
            <a:spLocks noGrp="1"/>
          </p:cNvSpPr>
          <p:nvPr>
            <p:ph type="title"/>
          </p:nvPr>
        </p:nvSpPr>
        <p:spPr>
          <a:xfrm>
            <a:off x="1198182" y="381000"/>
            <a:ext cx="10003218" cy="1600124"/>
          </a:xfrm>
        </p:spPr>
        <p:txBody>
          <a:bodyPr vert="horz" lIns="91440" tIns="45720" rIns="91440" bIns="45720" rtlCol="0">
            <a:normAutofit/>
          </a:bodyPr>
          <a:lstStyle/>
          <a:p>
            <a:r>
              <a:rPr lang="en-US" dirty="0" err="1"/>
              <a:t>Descripción</a:t>
            </a:r>
            <a:r>
              <a:rPr lang="en-US" dirty="0"/>
              <a:t> de </a:t>
            </a:r>
            <a:r>
              <a:rPr lang="en-US" dirty="0" err="1"/>
              <a:t>tablas</a:t>
            </a:r>
            <a:br>
              <a:rPr lang="en-US" dirty="0"/>
            </a:br>
            <a:r>
              <a:rPr lang="en-US" sz="3000" dirty="0" err="1"/>
              <a:t>Localidades</a:t>
            </a:r>
            <a:r>
              <a:rPr lang="en-US" sz="3000" dirty="0"/>
              <a:t> / </a:t>
            </a:r>
            <a:r>
              <a:rPr lang="en-US" sz="3000" dirty="0" err="1"/>
              <a:t>Provincias</a:t>
            </a:r>
            <a:endParaRPr lang="en-US" sz="3000" dirty="0"/>
          </a:p>
        </p:txBody>
      </p:sp>
      <p:pic>
        <p:nvPicPr>
          <p:cNvPr id="8" name="Marcador de contenido 7">
            <a:extLst>
              <a:ext uri="{FF2B5EF4-FFF2-40B4-BE49-F238E27FC236}">
                <a16:creationId xmlns:a16="http://schemas.microsoft.com/office/drawing/2014/main" id="{A7352579-A743-286C-D03F-9329A50A1539}"/>
              </a:ext>
            </a:extLst>
          </p:cNvPr>
          <p:cNvPicPr>
            <a:picLocks noGrp="1" noChangeAspect="1"/>
          </p:cNvPicPr>
          <p:nvPr>
            <p:ph idx="1"/>
          </p:nvPr>
        </p:nvPicPr>
        <p:blipFill>
          <a:blip r:embed="rId3"/>
          <a:stretch>
            <a:fillRect/>
          </a:stretch>
        </p:blipFill>
        <p:spPr>
          <a:xfrm>
            <a:off x="770900" y="2606674"/>
            <a:ext cx="10647152" cy="1467486"/>
          </a:xfrm>
          <a:prstGeom prst="rect">
            <a:avLst/>
          </a:prstGeom>
        </p:spPr>
      </p:pic>
      <p:pic>
        <p:nvPicPr>
          <p:cNvPr id="11" name="Imagen 10">
            <a:extLst>
              <a:ext uri="{FF2B5EF4-FFF2-40B4-BE49-F238E27FC236}">
                <a16:creationId xmlns:a16="http://schemas.microsoft.com/office/drawing/2014/main" id="{E0295CF9-20E8-6CB2-2583-BFCB060C4C2A}"/>
              </a:ext>
            </a:extLst>
          </p:cNvPr>
          <p:cNvPicPr>
            <a:picLocks noChangeAspect="1"/>
          </p:cNvPicPr>
          <p:nvPr/>
        </p:nvPicPr>
        <p:blipFill>
          <a:blip r:embed="rId4"/>
          <a:stretch>
            <a:fillRect/>
          </a:stretch>
        </p:blipFill>
        <p:spPr>
          <a:xfrm>
            <a:off x="770900" y="4476114"/>
            <a:ext cx="10647152" cy="1307545"/>
          </a:xfrm>
          <a:prstGeom prst="rect">
            <a:avLst/>
          </a:prstGeom>
        </p:spPr>
      </p:pic>
      <p:sp>
        <p:nvSpPr>
          <p:cNvPr id="3" name="Marcador de número de diapositiva 2">
            <a:extLst>
              <a:ext uri="{FF2B5EF4-FFF2-40B4-BE49-F238E27FC236}">
                <a16:creationId xmlns:a16="http://schemas.microsoft.com/office/drawing/2014/main" id="{F3AE7A39-A8D1-3010-C7EC-B3B10CEFCED0}"/>
              </a:ext>
            </a:extLst>
          </p:cNvPr>
          <p:cNvSpPr>
            <a:spLocks noGrp="1"/>
          </p:cNvSpPr>
          <p:nvPr>
            <p:ph type="sldNum" sz="quarter" idx="12"/>
          </p:nvPr>
        </p:nvSpPr>
        <p:spPr/>
        <p:txBody>
          <a:bodyPr/>
          <a:lstStyle/>
          <a:p>
            <a:fld id="{73B850FF-6169-4056-8077-06FFA93A5366}" type="slidenum">
              <a:rPr lang="en-US" b="1" smtClean="0">
                <a:solidFill>
                  <a:schemeClr val="accent2">
                    <a:lumMod val="75000"/>
                    <a:alpha val="60000"/>
                  </a:schemeClr>
                </a:solidFill>
              </a:rPr>
              <a:t>10</a:t>
            </a:fld>
            <a:endParaRPr lang="en-US" b="1">
              <a:solidFill>
                <a:schemeClr val="accent2">
                  <a:lumMod val="75000"/>
                  <a:alpha val="60000"/>
                </a:schemeClr>
              </a:solidFill>
            </a:endParaRPr>
          </a:p>
        </p:txBody>
      </p:sp>
      <p:pic>
        <p:nvPicPr>
          <p:cNvPr id="4" name="Gráfico 3" descr="Introducir con relleno sólido">
            <a:hlinkClick r:id="rId5" action="ppaction://hlinksldjump"/>
            <a:extLst>
              <a:ext uri="{FF2B5EF4-FFF2-40B4-BE49-F238E27FC236}">
                <a16:creationId xmlns:a16="http://schemas.microsoft.com/office/drawing/2014/main" id="{A199AB40-0CE2-4D0B-372D-374A1A91E45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50320" y="0"/>
            <a:ext cx="751840" cy="751840"/>
          </a:xfrm>
          <a:prstGeom prst="rect">
            <a:avLst/>
          </a:prstGeom>
        </p:spPr>
      </p:pic>
    </p:spTree>
    <p:extLst>
      <p:ext uri="{BB962C8B-B14F-4D97-AF65-F5344CB8AC3E}">
        <p14:creationId xmlns:p14="http://schemas.microsoft.com/office/powerpoint/2010/main" val="606909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4" name="Rectangle 43">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6" name="Rectangle 45">
            <a:extLst>
              <a:ext uri="{FF2B5EF4-FFF2-40B4-BE49-F238E27FC236}">
                <a16:creationId xmlns:a16="http://schemas.microsoft.com/office/drawing/2014/main" id="{84B9546E-20BE-462C-8BE8-4EBDB46F8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DFE5D2E8-C366-48AC-97AE-18C67E4EF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2">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A1AFFE9C-B4C0-E095-ED0F-B431FA753EF0}"/>
              </a:ext>
            </a:extLst>
          </p:cNvPr>
          <p:cNvSpPr>
            <a:spLocks noGrp="1"/>
          </p:cNvSpPr>
          <p:nvPr>
            <p:ph type="title"/>
          </p:nvPr>
        </p:nvSpPr>
        <p:spPr>
          <a:xfrm>
            <a:off x="1198182" y="381000"/>
            <a:ext cx="10003218" cy="1600124"/>
          </a:xfrm>
        </p:spPr>
        <p:txBody>
          <a:bodyPr vert="horz" lIns="91440" tIns="45720" rIns="91440" bIns="45720" rtlCol="0">
            <a:normAutofit/>
          </a:bodyPr>
          <a:lstStyle/>
          <a:p>
            <a:r>
              <a:rPr lang="en-US" dirty="0" err="1"/>
              <a:t>Descripción</a:t>
            </a:r>
            <a:r>
              <a:rPr lang="en-US" dirty="0"/>
              <a:t> de </a:t>
            </a:r>
            <a:r>
              <a:rPr lang="en-US" dirty="0" err="1"/>
              <a:t>tablas</a:t>
            </a:r>
            <a:br>
              <a:rPr lang="en-US" dirty="0"/>
            </a:br>
            <a:r>
              <a:rPr lang="en-US" sz="3000" dirty="0" err="1"/>
              <a:t>Empleados</a:t>
            </a:r>
            <a:r>
              <a:rPr lang="en-US" sz="3000" dirty="0"/>
              <a:t> / </a:t>
            </a:r>
            <a:r>
              <a:rPr lang="en-US" sz="3000" dirty="0" err="1"/>
              <a:t>Tipo_Documento</a:t>
            </a:r>
            <a:r>
              <a:rPr lang="en-US" sz="3000" dirty="0"/>
              <a:t> / </a:t>
            </a:r>
            <a:r>
              <a:rPr lang="en-US" sz="3000" dirty="0" err="1"/>
              <a:t>Generos</a:t>
            </a:r>
            <a:r>
              <a:rPr lang="en-US" sz="3000" dirty="0"/>
              <a:t> / </a:t>
            </a:r>
            <a:r>
              <a:rPr lang="en-US" sz="3000" dirty="0" err="1"/>
              <a:t>Puestos</a:t>
            </a:r>
            <a:endParaRPr lang="en-US" sz="3000" dirty="0"/>
          </a:p>
        </p:txBody>
      </p:sp>
      <p:pic>
        <p:nvPicPr>
          <p:cNvPr id="6" name="Imagen 5">
            <a:extLst>
              <a:ext uri="{FF2B5EF4-FFF2-40B4-BE49-F238E27FC236}">
                <a16:creationId xmlns:a16="http://schemas.microsoft.com/office/drawing/2014/main" id="{F91197C5-C319-73EC-C4DB-711072813121}"/>
              </a:ext>
            </a:extLst>
          </p:cNvPr>
          <p:cNvPicPr>
            <a:picLocks noChangeAspect="1"/>
          </p:cNvPicPr>
          <p:nvPr/>
        </p:nvPicPr>
        <p:blipFill>
          <a:blip r:embed="rId3"/>
          <a:stretch>
            <a:fillRect/>
          </a:stretch>
        </p:blipFill>
        <p:spPr>
          <a:xfrm>
            <a:off x="6153990" y="2972953"/>
            <a:ext cx="5668645" cy="691978"/>
          </a:xfrm>
          <a:prstGeom prst="rect">
            <a:avLst/>
          </a:prstGeom>
        </p:spPr>
      </p:pic>
      <p:sp>
        <p:nvSpPr>
          <p:cNvPr id="3" name="Marcador de número de diapositiva 2">
            <a:extLst>
              <a:ext uri="{FF2B5EF4-FFF2-40B4-BE49-F238E27FC236}">
                <a16:creationId xmlns:a16="http://schemas.microsoft.com/office/drawing/2014/main" id="{1F724DCF-F382-0EC3-33E5-275629C85594}"/>
              </a:ext>
            </a:extLst>
          </p:cNvPr>
          <p:cNvSpPr>
            <a:spLocks noGrp="1"/>
          </p:cNvSpPr>
          <p:nvPr>
            <p:ph type="sldNum" sz="quarter" idx="12"/>
          </p:nvPr>
        </p:nvSpPr>
        <p:spPr/>
        <p:txBody>
          <a:bodyPr/>
          <a:lstStyle/>
          <a:p>
            <a:fld id="{73B850FF-6169-4056-8077-06FFA93A5366}" type="slidenum">
              <a:rPr lang="en-US" b="1" smtClean="0">
                <a:solidFill>
                  <a:schemeClr val="accent2">
                    <a:lumMod val="75000"/>
                    <a:alpha val="60000"/>
                  </a:schemeClr>
                </a:solidFill>
              </a:rPr>
              <a:t>11</a:t>
            </a:fld>
            <a:endParaRPr lang="en-US" b="1" dirty="0">
              <a:solidFill>
                <a:schemeClr val="accent2">
                  <a:lumMod val="75000"/>
                  <a:alpha val="60000"/>
                </a:schemeClr>
              </a:solidFill>
            </a:endParaRPr>
          </a:p>
        </p:txBody>
      </p:sp>
      <p:pic>
        <p:nvPicPr>
          <p:cNvPr id="7" name="Imagen 6">
            <a:extLst>
              <a:ext uri="{FF2B5EF4-FFF2-40B4-BE49-F238E27FC236}">
                <a16:creationId xmlns:a16="http://schemas.microsoft.com/office/drawing/2014/main" id="{4455D6C0-1E53-E257-4EE7-B243E35578B7}"/>
              </a:ext>
            </a:extLst>
          </p:cNvPr>
          <p:cNvPicPr>
            <a:picLocks noChangeAspect="1"/>
          </p:cNvPicPr>
          <p:nvPr/>
        </p:nvPicPr>
        <p:blipFill>
          <a:blip r:embed="rId4"/>
          <a:stretch>
            <a:fillRect/>
          </a:stretch>
        </p:blipFill>
        <p:spPr>
          <a:xfrm>
            <a:off x="119030" y="4718938"/>
            <a:ext cx="5668645" cy="737425"/>
          </a:xfrm>
          <a:prstGeom prst="rect">
            <a:avLst/>
          </a:prstGeom>
        </p:spPr>
      </p:pic>
      <p:pic>
        <p:nvPicPr>
          <p:cNvPr id="9" name="Imagen 8">
            <a:extLst>
              <a:ext uri="{FF2B5EF4-FFF2-40B4-BE49-F238E27FC236}">
                <a16:creationId xmlns:a16="http://schemas.microsoft.com/office/drawing/2014/main" id="{658F3903-F8CF-7973-59AA-6AC59CCE7D5D}"/>
              </a:ext>
            </a:extLst>
          </p:cNvPr>
          <p:cNvPicPr>
            <a:picLocks noChangeAspect="1"/>
          </p:cNvPicPr>
          <p:nvPr/>
        </p:nvPicPr>
        <p:blipFill>
          <a:blip r:embed="rId5"/>
          <a:stretch>
            <a:fillRect/>
          </a:stretch>
        </p:blipFill>
        <p:spPr>
          <a:xfrm>
            <a:off x="6153990" y="4718938"/>
            <a:ext cx="5668645" cy="798937"/>
          </a:xfrm>
          <a:prstGeom prst="rect">
            <a:avLst/>
          </a:prstGeom>
        </p:spPr>
      </p:pic>
      <p:pic>
        <p:nvPicPr>
          <p:cNvPr id="4" name="Gráfico 3" descr="Introducir con relleno sólido">
            <a:hlinkClick r:id="rId6" action="ppaction://hlinksldjump"/>
            <a:extLst>
              <a:ext uri="{FF2B5EF4-FFF2-40B4-BE49-F238E27FC236}">
                <a16:creationId xmlns:a16="http://schemas.microsoft.com/office/drawing/2014/main" id="{D0CDF67E-E086-B4C4-6F97-F7D033C5EA7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450320" y="0"/>
            <a:ext cx="751840" cy="751840"/>
          </a:xfrm>
          <a:prstGeom prst="rect">
            <a:avLst/>
          </a:prstGeom>
        </p:spPr>
      </p:pic>
      <p:pic>
        <p:nvPicPr>
          <p:cNvPr id="12" name="Marcador de contenido 11">
            <a:extLst>
              <a:ext uri="{FF2B5EF4-FFF2-40B4-BE49-F238E27FC236}">
                <a16:creationId xmlns:a16="http://schemas.microsoft.com/office/drawing/2014/main" id="{DB704A3D-980F-4CC2-44EC-B070219E0D71}"/>
              </a:ext>
            </a:extLst>
          </p:cNvPr>
          <p:cNvPicPr>
            <a:picLocks noGrp="1" noChangeAspect="1"/>
          </p:cNvPicPr>
          <p:nvPr>
            <p:ph idx="1"/>
          </p:nvPr>
        </p:nvPicPr>
        <p:blipFill>
          <a:blip r:embed="rId9"/>
          <a:stretch>
            <a:fillRect/>
          </a:stretch>
        </p:blipFill>
        <p:spPr>
          <a:xfrm>
            <a:off x="119030" y="2972953"/>
            <a:ext cx="5654688" cy="1406007"/>
          </a:xfrm>
          <a:prstGeom prst="rect">
            <a:avLst/>
          </a:prstGeom>
        </p:spPr>
      </p:pic>
    </p:spTree>
    <p:extLst>
      <p:ext uri="{BB962C8B-B14F-4D97-AF65-F5344CB8AC3E}">
        <p14:creationId xmlns:p14="http://schemas.microsoft.com/office/powerpoint/2010/main" val="2425674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
            <a:ext cx="12192000" cy="221768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1999" cy="2224386"/>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5B8B9AB7-A874-E6EC-630C-EC6E6032D86A}"/>
              </a:ext>
            </a:extLst>
          </p:cNvPr>
          <p:cNvSpPr>
            <a:spLocks noGrp="1"/>
          </p:cNvSpPr>
          <p:nvPr>
            <p:ph type="title"/>
          </p:nvPr>
        </p:nvSpPr>
        <p:spPr>
          <a:xfrm>
            <a:off x="838200" y="381000"/>
            <a:ext cx="10003218" cy="1600124"/>
          </a:xfrm>
        </p:spPr>
        <p:txBody>
          <a:bodyPr>
            <a:normAutofit/>
          </a:bodyPr>
          <a:lstStyle/>
          <a:p>
            <a:r>
              <a:rPr lang="es-ES" dirty="0"/>
              <a:t>Descripción de la inserción de información en SQL</a:t>
            </a:r>
            <a:endParaRPr lang="en-US" dirty="0"/>
          </a:p>
        </p:txBody>
      </p:sp>
      <p:sp>
        <p:nvSpPr>
          <p:cNvPr id="3" name="Marcador de contenido 2">
            <a:extLst>
              <a:ext uri="{FF2B5EF4-FFF2-40B4-BE49-F238E27FC236}">
                <a16:creationId xmlns:a16="http://schemas.microsoft.com/office/drawing/2014/main" id="{6D9CD19C-2732-B05B-3D2F-57A11C6C4BC2}"/>
              </a:ext>
            </a:extLst>
          </p:cNvPr>
          <p:cNvSpPr>
            <a:spLocks noGrp="1"/>
          </p:cNvSpPr>
          <p:nvPr>
            <p:ph idx="1"/>
          </p:nvPr>
        </p:nvSpPr>
        <p:spPr>
          <a:xfrm>
            <a:off x="838200" y="2745362"/>
            <a:ext cx="4800600" cy="3552824"/>
          </a:xfrm>
        </p:spPr>
        <p:txBody>
          <a:bodyPr anchor="ctr">
            <a:normAutofit/>
          </a:bodyPr>
          <a:lstStyle/>
          <a:p>
            <a:pPr>
              <a:lnSpc>
                <a:spcPct val="100000"/>
              </a:lnSpc>
            </a:pPr>
            <a:r>
              <a:rPr lang="es-ES" sz="1500" dirty="0">
                <a:solidFill>
                  <a:schemeClr val="tx1"/>
                </a:solidFill>
              </a:rPr>
              <a:t>GENERACIÓN DE REGISTROS</a:t>
            </a:r>
          </a:p>
          <a:p>
            <a:pPr marL="514350" indent="-514350">
              <a:lnSpc>
                <a:spcPct val="100000"/>
              </a:lnSpc>
              <a:buFont typeface="+mj-lt"/>
              <a:buAutoNum type="arabicPeriod"/>
            </a:pPr>
            <a:r>
              <a:rPr lang="es-ES" sz="15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 procedió a crear un archivo Excel, nombrado como “Bases de datos” donde cada solapa se corresponde a cada una de las tablas creadas en MySQL respetando cada una de sus columnas.</a:t>
            </a:r>
            <a:endParaRPr lang="en-US" sz="15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514350" indent="-514350">
              <a:lnSpc>
                <a:spcPct val="100000"/>
              </a:lnSpc>
              <a:buFont typeface="+mj-lt"/>
              <a:buAutoNum type="arabicPeriod"/>
            </a:pPr>
            <a:r>
              <a:rPr lang="es-ES" sz="15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E</a:t>
            </a:r>
            <a:r>
              <a:rPr lang="es-ES" sz="15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 cada una de las solapas, se cargaron los registros necesarios contemplando el formato necesario de cada columna.</a:t>
            </a:r>
            <a:endParaRPr lang="en-US" sz="15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514350" indent="-514350">
              <a:lnSpc>
                <a:spcPct val="100000"/>
              </a:lnSpc>
              <a:buFont typeface="+mj-lt"/>
              <a:buAutoNum type="arabicPeriod"/>
            </a:pPr>
            <a:r>
              <a:rPr lang="es-ES" sz="15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Paso siguiente, se modifico el formato de las fechas. Seleccionando cada una de ellas e ingresando al apartado “Fecha” y seleccionando la opción (2012-03-14), como se muestra a continuación.</a:t>
            </a:r>
            <a:endParaRPr lang="en-US" sz="15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514350" indent="-514350">
              <a:lnSpc>
                <a:spcPct val="100000"/>
              </a:lnSpc>
              <a:buFont typeface="+mj-lt"/>
              <a:buAutoNum type="arabicPeriod"/>
            </a:pPr>
            <a:endParaRPr lang="en-US" sz="1500" dirty="0">
              <a:solidFill>
                <a:schemeClr val="tx1"/>
              </a:solidFill>
            </a:endParaRPr>
          </a:p>
        </p:txBody>
      </p:sp>
      <p:pic>
        <p:nvPicPr>
          <p:cNvPr id="4" name="Imagen 3" descr="Interfaz de usuario gráfica, Aplicación, Tabla, Excel&#10;&#10;Descripción generada automáticamente">
            <a:extLst>
              <a:ext uri="{FF2B5EF4-FFF2-40B4-BE49-F238E27FC236}">
                <a16:creationId xmlns:a16="http://schemas.microsoft.com/office/drawing/2014/main" id="{7AFCDAD2-E16A-4DE3-6451-2D8B0CCE8A32}"/>
              </a:ext>
            </a:extLst>
          </p:cNvPr>
          <p:cNvPicPr>
            <a:picLocks noChangeAspect="1"/>
          </p:cNvPicPr>
          <p:nvPr/>
        </p:nvPicPr>
        <p:blipFill>
          <a:blip r:embed="rId3"/>
          <a:stretch>
            <a:fillRect/>
          </a:stretch>
        </p:blipFill>
        <p:spPr>
          <a:xfrm>
            <a:off x="5638800" y="2745362"/>
            <a:ext cx="6189589" cy="3249534"/>
          </a:xfrm>
          <a:prstGeom prst="rect">
            <a:avLst/>
          </a:prstGeom>
        </p:spPr>
      </p:pic>
      <p:sp>
        <p:nvSpPr>
          <p:cNvPr id="5" name="Marcador de número de diapositiva 4">
            <a:extLst>
              <a:ext uri="{FF2B5EF4-FFF2-40B4-BE49-F238E27FC236}">
                <a16:creationId xmlns:a16="http://schemas.microsoft.com/office/drawing/2014/main" id="{382EA7F4-7AD0-1067-2A58-09B552301F10}"/>
              </a:ext>
            </a:extLst>
          </p:cNvPr>
          <p:cNvSpPr>
            <a:spLocks noGrp="1"/>
          </p:cNvSpPr>
          <p:nvPr>
            <p:ph type="sldNum" sz="quarter" idx="12"/>
          </p:nvPr>
        </p:nvSpPr>
        <p:spPr/>
        <p:txBody>
          <a:bodyPr/>
          <a:lstStyle/>
          <a:p>
            <a:fld id="{73B850FF-6169-4056-8077-06FFA93A5366}" type="slidenum">
              <a:rPr lang="en-US" b="1" smtClean="0">
                <a:solidFill>
                  <a:schemeClr val="accent2">
                    <a:lumMod val="75000"/>
                    <a:alpha val="60000"/>
                  </a:schemeClr>
                </a:solidFill>
              </a:rPr>
              <a:t>12</a:t>
            </a:fld>
            <a:endParaRPr lang="en-US" b="1">
              <a:solidFill>
                <a:schemeClr val="accent2">
                  <a:lumMod val="75000"/>
                  <a:alpha val="60000"/>
                </a:schemeClr>
              </a:solidFill>
            </a:endParaRPr>
          </a:p>
        </p:txBody>
      </p:sp>
      <p:pic>
        <p:nvPicPr>
          <p:cNvPr id="6" name="Gráfico 5" descr="Introducir con relleno sólido">
            <a:hlinkClick r:id="rId4" action="ppaction://hlinksldjump"/>
            <a:extLst>
              <a:ext uri="{FF2B5EF4-FFF2-40B4-BE49-F238E27FC236}">
                <a16:creationId xmlns:a16="http://schemas.microsoft.com/office/drawing/2014/main" id="{51A515B1-6EF4-8BA9-D13C-CEE546CE6D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450320" y="0"/>
            <a:ext cx="751840" cy="751840"/>
          </a:xfrm>
          <a:prstGeom prst="rect">
            <a:avLst/>
          </a:prstGeom>
        </p:spPr>
      </p:pic>
    </p:spTree>
    <p:extLst>
      <p:ext uri="{BB962C8B-B14F-4D97-AF65-F5344CB8AC3E}">
        <p14:creationId xmlns:p14="http://schemas.microsoft.com/office/powerpoint/2010/main" val="2179058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
            <a:ext cx="12192000" cy="221768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1999" cy="2224386"/>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5B8B9AB7-A874-E6EC-630C-EC6E6032D86A}"/>
              </a:ext>
            </a:extLst>
          </p:cNvPr>
          <p:cNvSpPr>
            <a:spLocks noGrp="1"/>
          </p:cNvSpPr>
          <p:nvPr>
            <p:ph type="title"/>
          </p:nvPr>
        </p:nvSpPr>
        <p:spPr>
          <a:xfrm>
            <a:off x="838200" y="381000"/>
            <a:ext cx="10003218" cy="1600124"/>
          </a:xfrm>
        </p:spPr>
        <p:txBody>
          <a:bodyPr>
            <a:normAutofit/>
          </a:bodyPr>
          <a:lstStyle/>
          <a:p>
            <a:r>
              <a:rPr lang="es-ES" dirty="0"/>
              <a:t>Descripción de la inserción de información en SQL</a:t>
            </a:r>
            <a:endParaRPr lang="en-US" dirty="0"/>
          </a:p>
        </p:txBody>
      </p:sp>
      <p:sp>
        <p:nvSpPr>
          <p:cNvPr id="3" name="Marcador de contenido 2">
            <a:extLst>
              <a:ext uri="{FF2B5EF4-FFF2-40B4-BE49-F238E27FC236}">
                <a16:creationId xmlns:a16="http://schemas.microsoft.com/office/drawing/2014/main" id="{6D9CD19C-2732-B05B-3D2F-57A11C6C4BC2}"/>
              </a:ext>
            </a:extLst>
          </p:cNvPr>
          <p:cNvSpPr>
            <a:spLocks noGrp="1"/>
          </p:cNvSpPr>
          <p:nvPr>
            <p:ph idx="1"/>
          </p:nvPr>
        </p:nvSpPr>
        <p:spPr>
          <a:xfrm>
            <a:off x="838200" y="2745362"/>
            <a:ext cx="4800600" cy="3552824"/>
          </a:xfrm>
        </p:spPr>
        <p:txBody>
          <a:bodyPr anchor="ctr">
            <a:normAutofit/>
          </a:bodyPr>
          <a:lstStyle/>
          <a:p>
            <a:pPr marL="514350" indent="-514350">
              <a:lnSpc>
                <a:spcPct val="100000"/>
              </a:lnSpc>
              <a:buFont typeface="+mj-lt"/>
              <a:buAutoNum type="arabicPeriod" startAt="4"/>
            </a:pPr>
            <a:r>
              <a:rPr lang="es-E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 movió cada solapa a un nuevo archivo creando una copia y se guardó cada uno en </a:t>
            </a:r>
            <a:r>
              <a:rPr lang="es-E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hlinkClick r:id="rId3"/>
              </a:rPr>
              <a:t>formato .CSV</a:t>
            </a:r>
            <a:endParaRPr lang="es-E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514350" indent="-514350">
              <a:lnSpc>
                <a:spcPct val="100000"/>
              </a:lnSpc>
              <a:buFont typeface="+mj-lt"/>
              <a:buAutoNum type="arabicPeriod" startAt="4"/>
            </a:pPr>
            <a:endParaRPr lang="en-US" sz="1500" dirty="0">
              <a:solidFill>
                <a:schemeClr val="tx1"/>
              </a:solidFill>
            </a:endParaRPr>
          </a:p>
        </p:txBody>
      </p:sp>
      <p:pic>
        <p:nvPicPr>
          <p:cNvPr id="5" name="Imagen 4" descr="Interfaz de usuario gráfica, Aplicación, Tabla, Excel&#10;&#10;Descripción generada automáticamente">
            <a:extLst>
              <a:ext uri="{FF2B5EF4-FFF2-40B4-BE49-F238E27FC236}">
                <a16:creationId xmlns:a16="http://schemas.microsoft.com/office/drawing/2014/main" id="{2ACA743C-5DD6-0A68-2210-F0DA6ACD4A9E}"/>
              </a:ext>
            </a:extLst>
          </p:cNvPr>
          <p:cNvPicPr>
            <a:picLocks noChangeAspect="1"/>
          </p:cNvPicPr>
          <p:nvPr/>
        </p:nvPicPr>
        <p:blipFill>
          <a:blip r:embed="rId4"/>
          <a:stretch>
            <a:fillRect/>
          </a:stretch>
        </p:blipFill>
        <p:spPr>
          <a:xfrm>
            <a:off x="5638800" y="2922655"/>
            <a:ext cx="6104545" cy="3198238"/>
          </a:xfrm>
          <a:prstGeom prst="rect">
            <a:avLst/>
          </a:prstGeom>
        </p:spPr>
      </p:pic>
      <p:sp>
        <p:nvSpPr>
          <p:cNvPr id="4" name="Marcador de número de diapositiva 3">
            <a:extLst>
              <a:ext uri="{FF2B5EF4-FFF2-40B4-BE49-F238E27FC236}">
                <a16:creationId xmlns:a16="http://schemas.microsoft.com/office/drawing/2014/main" id="{7C080F83-305A-15C4-4334-664D85007681}"/>
              </a:ext>
            </a:extLst>
          </p:cNvPr>
          <p:cNvSpPr>
            <a:spLocks noGrp="1"/>
          </p:cNvSpPr>
          <p:nvPr>
            <p:ph type="sldNum" sz="quarter" idx="12"/>
          </p:nvPr>
        </p:nvSpPr>
        <p:spPr/>
        <p:txBody>
          <a:bodyPr/>
          <a:lstStyle/>
          <a:p>
            <a:fld id="{73B850FF-6169-4056-8077-06FFA93A5366}" type="slidenum">
              <a:rPr lang="en-US" b="1" smtClean="0">
                <a:solidFill>
                  <a:schemeClr val="accent2">
                    <a:lumMod val="75000"/>
                    <a:alpha val="60000"/>
                  </a:schemeClr>
                </a:solidFill>
              </a:rPr>
              <a:t>13</a:t>
            </a:fld>
            <a:endParaRPr lang="en-US" b="1">
              <a:solidFill>
                <a:schemeClr val="accent2">
                  <a:lumMod val="75000"/>
                  <a:alpha val="60000"/>
                </a:schemeClr>
              </a:solidFill>
            </a:endParaRPr>
          </a:p>
        </p:txBody>
      </p:sp>
      <p:pic>
        <p:nvPicPr>
          <p:cNvPr id="6" name="Gráfico 5" descr="Introducir con relleno sólido">
            <a:hlinkClick r:id="rId5" action="ppaction://hlinksldjump"/>
            <a:extLst>
              <a:ext uri="{FF2B5EF4-FFF2-40B4-BE49-F238E27FC236}">
                <a16:creationId xmlns:a16="http://schemas.microsoft.com/office/drawing/2014/main" id="{558F2BCE-18D8-559A-F4EA-D2E43626958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50320" y="0"/>
            <a:ext cx="751840" cy="751840"/>
          </a:xfrm>
          <a:prstGeom prst="rect">
            <a:avLst/>
          </a:prstGeom>
        </p:spPr>
      </p:pic>
    </p:spTree>
    <p:extLst>
      <p:ext uri="{BB962C8B-B14F-4D97-AF65-F5344CB8AC3E}">
        <p14:creationId xmlns:p14="http://schemas.microsoft.com/office/powerpoint/2010/main" val="2684297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
            <a:ext cx="12192000" cy="221768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1999" cy="2224386"/>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5B8B9AB7-A874-E6EC-630C-EC6E6032D86A}"/>
              </a:ext>
            </a:extLst>
          </p:cNvPr>
          <p:cNvSpPr>
            <a:spLocks noGrp="1"/>
          </p:cNvSpPr>
          <p:nvPr>
            <p:ph type="title"/>
          </p:nvPr>
        </p:nvSpPr>
        <p:spPr>
          <a:xfrm>
            <a:off x="838200" y="381000"/>
            <a:ext cx="10003218" cy="1600124"/>
          </a:xfrm>
        </p:spPr>
        <p:txBody>
          <a:bodyPr>
            <a:normAutofit/>
          </a:bodyPr>
          <a:lstStyle/>
          <a:p>
            <a:r>
              <a:rPr lang="es-ES" dirty="0"/>
              <a:t>Descripción de la inserción de información en SQL</a:t>
            </a:r>
            <a:endParaRPr lang="en-US" dirty="0"/>
          </a:p>
        </p:txBody>
      </p:sp>
      <p:sp>
        <p:nvSpPr>
          <p:cNvPr id="3" name="Marcador de contenido 2">
            <a:extLst>
              <a:ext uri="{FF2B5EF4-FFF2-40B4-BE49-F238E27FC236}">
                <a16:creationId xmlns:a16="http://schemas.microsoft.com/office/drawing/2014/main" id="{6D9CD19C-2732-B05B-3D2F-57A11C6C4BC2}"/>
              </a:ext>
            </a:extLst>
          </p:cNvPr>
          <p:cNvSpPr>
            <a:spLocks noGrp="1"/>
          </p:cNvSpPr>
          <p:nvPr>
            <p:ph idx="1"/>
          </p:nvPr>
        </p:nvSpPr>
        <p:spPr>
          <a:xfrm>
            <a:off x="838200" y="2745362"/>
            <a:ext cx="4709160" cy="1125598"/>
          </a:xfrm>
        </p:spPr>
        <p:txBody>
          <a:bodyPr anchor="ctr">
            <a:normAutofit fontScale="85000" lnSpcReduction="10000"/>
          </a:bodyPr>
          <a:lstStyle/>
          <a:p>
            <a:pPr>
              <a:lnSpc>
                <a:spcPct val="100000"/>
              </a:lnSpc>
            </a:pPr>
            <a:r>
              <a:rPr lang="es-ES" sz="1500" dirty="0">
                <a:solidFill>
                  <a:schemeClr val="tx1"/>
                </a:solidFill>
              </a:rPr>
              <a:t>IMPORTACIÓN DE DATOS</a:t>
            </a:r>
          </a:p>
          <a:p>
            <a:pPr marL="342900" lvl="0" indent="-342900">
              <a:lnSpc>
                <a:spcPct val="107000"/>
              </a:lnSpc>
              <a:spcAft>
                <a:spcPts val="800"/>
              </a:spcAft>
              <a:buFont typeface="+mj-lt"/>
              <a:buAutoNum type="arabicPeriod"/>
            </a:pPr>
            <a:r>
              <a:rPr lang="es-ES"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Dentro de MySQL generamos la consulta de la tabla a importar e ingresamos a la siguiente opción:</a:t>
            </a:r>
            <a:endParaRPr lang="en-US"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514350" indent="-514350">
              <a:lnSpc>
                <a:spcPct val="100000"/>
              </a:lnSpc>
              <a:buFont typeface="+mj-lt"/>
              <a:buAutoNum type="arabicPeriod" startAt="4"/>
            </a:pPr>
            <a:endParaRPr lang="en-US" sz="1500" dirty="0">
              <a:solidFill>
                <a:schemeClr val="tx1"/>
              </a:solidFill>
            </a:endParaRPr>
          </a:p>
        </p:txBody>
      </p:sp>
      <p:sp>
        <p:nvSpPr>
          <p:cNvPr id="8" name="Marcador de contenido 2">
            <a:extLst>
              <a:ext uri="{FF2B5EF4-FFF2-40B4-BE49-F238E27FC236}">
                <a16:creationId xmlns:a16="http://schemas.microsoft.com/office/drawing/2014/main" id="{37409AF3-7F4A-0CB7-3BB9-33139DCF9B42}"/>
              </a:ext>
            </a:extLst>
          </p:cNvPr>
          <p:cNvSpPr txBox="1">
            <a:spLocks/>
          </p:cNvSpPr>
          <p:nvPr/>
        </p:nvSpPr>
        <p:spPr>
          <a:xfrm>
            <a:off x="6842760" y="2549474"/>
            <a:ext cx="4709160" cy="1125598"/>
          </a:xfrm>
          <a:prstGeom prst="rect">
            <a:avLst/>
          </a:prstGeom>
        </p:spPr>
        <p:txBody>
          <a:bodyPr vert="horz" lIns="91440" tIns="45720" rIns="91440" bIns="45720" rtlCol="0" anchor="ctr">
            <a:normAutofit/>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lnSpc>
                <a:spcPct val="107000"/>
              </a:lnSpc>
              <a:spcAft>
                <a:spcPts val="800"/>
              </a:spcAft>
              <a:buFont typeface="+mj-lt"/>
              <a:buAutoNum type="arabicPeriod" startAt="2"/>
            </a:pPr>
            <a:r>
              <a:rPr lang="es-ES"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Buscamos el archivo .CSV ingresando en “</a:t>
            </a:r>
            <a:r>
              <a:rPr lang="es-ES" sz="1800" kern="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Browse</a:t>
            </a:r>
            <a:r>
              <a:rPr lang="es-ES"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y luego </a:t>
            </a:r>
            <a:r>
              <a:rPr lang="es-ES" sz="1800" kern="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clickeando</a:t>
            </a:r>
            <a:r>
              <a:rPr lang="es-ES"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“Next”</a:t>
            </a:r>
            <a:endParaRPr lang="en-US"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514350" indent="-514350">
              <a:lnSpc>
                <a:spcPct val="100000"/>
              </a:lnSpc>
              <a:buFont typeface="+mj-lt"/>
              <a:buAutoNum type="arabicPeriod" startAt="4"/>
            </a:pPr>
            <a:endParaRPr lang="en-US" sz="1500" dirty="0">
              <a:solidFill>
                <a:schemeClr val="tx1"/>
              </a:solidFill>
            </a:endParaRPr>
          </a:p>
        </p:txBody>
      </p:sp>
      <p:grpSp>
        <p:nvGrpSpPr>
          <p:cNvPr id="20" name="Grupo 19">
            <a:extLst>
              <a:ext uri="{FF2B5EF4-FFF2-40B4-BE49-F238E27FC236}">
                <a16:creationId xmlns:a16="http://schemas.microsoft.com/office/drawing/2014/main" id="{9DF1560B-978A-9E64-D413-9D1F5AAB3658}"/>
              </a:ext>
            </a:extLst>
          </p:cNvPr>
          <p:cNvGrpSpPr/>
          <p:nvPr/>
        </p:nvGrpSpPr>
        <p:grpSpPr>
          <a:xfrm>
            <a:off x="477437" y="3675072"/>
            <a:ext cx="5425523" cy="2649528"/>
            <a:chOff x="451954" y="3675072"/>
            <a:chExt cx="5430686" cy="2801928"/>
          </a:xfrm>
        </p:grpSpPr>
        <p:grpSp>
          <p:nvGrpSpPr>
            <p:cNvPr id="19" name="Grupo 18">
              <a:extLst>
                <a:ext uri="{FF2B5EF4-FFF2-40B4-BE49-F238E27FC236}">
                  <a16:creationId xmlns:a16="http://schemas.microsoft.com/office/drawing/2014/main" id="{E1FF6CBF-6868-687A-03E6-140F53D4C9E0}"/>
                </a:ext>
              </a:extLst>
            </p:cNvPr>
            <p:cNvGrpSpPr/>
            <p:nvPr/>
          </p:nvGrpSpPr>
          <p:grpSpPr>
            <a:xfrm>
              <a:off x="451954" y="3675072"/>
              <a:ext cx="5430686" cy="2801928"/>
              <a:chOff x="451954" y="3675072"/>
              <a:chExt cx="5430686" cy="2801928"/>
            </a:xfrm>
          </p:grpSpPr>
          <p:pic>
            <p:nvPicPr>
              <p:cNvPr id="4" name="Imagen 3" descr="Interfaz de usuario gráfica, Texto, Aplicación&#10;&#10;Descripción generada automáticamente">
                <a:extLst>
                  <a:ext uri="{FF2B5EF4-FFF2-40B4-BE49-F238E27FC236}">
                    <a16:creationId xmlns:a16="http://schemas.microsoft.com/office/drawing/2014/main" id="{952FD839-2DC7-9ACE-BB0C-E27179919D59}"/>
                  </a:ext>
                </a:extLst>
              </p:cNvPr>
              <p:cNvPicPr>
                <a:picLocks noChangeAspect="1"/>
              </p:cNvPicPr>
              <p:nvPr/>
            </p:nvPicPr>
            <p:blipFill>
              <a:blip r:embed="rId3"/>
              <a:stretch>
                <a:fillRect/>
              </a:stretch>
            </p:blipFill>
            <p:spPr>
              <a:xfrm>
                <a:off x="451954" y="3675072"/>
                <a:ext cx="5430686" cy="2801928"/>
              </a:xfrm>
              <a:prstGeom prst="rect">
                <a:avLst/>
              </a:prstGeom>
            </p:spPr>
          </p:pic>
          <p:sp>
            <p:nvSpPr>
              <p:cNvPr id="14" name="Flecha: a la derecha 13">
                <a:extLst>
                  <a:ext uri="{FF2B5EF4-FFF2-40B4-BE49-F238E27FC236}">
                    <a16:creationId xmlns:a16="http://schemas.microsoft.com/office/drawing/2014/main" id="{E976C60E-BD0B-1FB7-F496-6F462E850189}"/>
                  </a:ext>
                </a:extLst>
              </p:cNvPr>
              <p:cNvSpPr/>
              <p:nvPr/>
            </p:nvSpPr>
            <p:spPr>
              <a:xfrm rot="10800000">
                <a:off x="2126615" y="4015740"/>
                <a:ext cx="400050" cy="254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6" name="Cuadro de texto 7">
                <a:extLst>
                  <a:ext uri="{FF2B5EF4-FFF2-40B4-BE49-F238E27FC236}">
                    <a16:creationId xmlns:a16="http://schemas.microsoft.com/office/drawing/2014/main" id="{03248603-4FF1-3C25-595E-D85ACA9EF376}"/>
                  </a:ext>
                </a:extLst>
              </p:cNvPr>
              <p:cNvSpPr txBox="1"/>
              <p:nvPr/>
            </p:nvSpPr>
            <p:spPr>
              <a:xfrm>
                <a:off x="2614009" y="4015740"/>
                <a:ext cx="3225800" cy="254000"/>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s-ES" sz="1100" kern="100" dirty="0">
                    <a:effectLst/>
                    <a:latin typeface="Calibri" panose="020F0502020204030204" pitchFamily="34" charset="0"/>
                    <a:ea typeface="Calibri" panose="020F0502020204030204" pitchFamily="34" charset="0"/>
                    <a:cs typeface="Times New Roman" panose="02020603050405020304" pitchFamily="18" charset="0"/>
                  </a:rPr>
                  <a:t>Consulta de la tabla a la que se le insertarán los datos</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Flecha: hacia abajo 16">
                <a:extLst>
                  <a:ext uri="{FF2B5EF4-FFF2-40B4-BE49-F238E27FC236}">
                    <a16:creationId xmlns:a16="http://schemas.microsoft.com/office/drawing/2014/main" id="{FDF8A014-C0E7-2F40-AEFE-80E17B621E31}"/>
                  </a:ext>
                </a:extLst>
              </p:cNvPr>
              <p:cNvSpPr/>
              <p:nvPr/>
            </p:nvSpPr>
            <p:spPr>
              <a:xfrm>
                <a:off x="3712845" y="4388761"/>
                <a:ext cx="275065" cy="3421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18" name="Elipse 17">
              <a:extLst>
                <a:ext uri="{FF2B5EF4-FFF2-40B4-BE49-F238E27FC236}">
                  <a16:creationId xmlns:a16="http://schemas.microsoft.com/office/drawing/2014/main" id="{51B87D99-FF2B-455E-B919-EFC40611B853}"/>
                </a:ext>
              </a:extLst>
            </p:cNvPr>
            <p:cNvSpPr/>
            <p:nvPr/>
          </p:nvSpPr>
          <p:spPr>
            <a:xfrm>
              <a:off x="3712845" y="4896761"/>
              <a:ext cx="269875" cy="254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23" name="Grupo 22">
            <a:extLst>
              <a:ext uri="{FF2B5EF4-FFF2-40B4-BE49-F238E27FC236}">
                <a16:creationId xmlns:a16="http://schemas.microsoft.com/office/drawing/2014/main" id="{A2F6CC97-A29D-5660-7A3F-4BE3465F98F5}"/>
              </a:ext>
            </a:extLst>
          </p:cNvPr>
          <p:cNvGrpSpPr/>
          <p:nvPr/>
        </p:nvGrpSpPr>
        <p:grpSpPr>
          <a:xfrm>
            <a:off x="7112000" y="3356207"/>
            <a:ext cx="4047700" cy="2968393"/>
            <a:chOff x="7112000" y="3356207"/>
            <a:chExt cx="3977640" cy="3268133"/>
          </a:xfrm>
        </p:grpSpPr>
        <p:pic>
          <p:nvPicPr>
            <p:cNvPr id="7" name="Imagen 6" descr="Interfaz de usuario gráfica, Texto, Aplicación, Teams&#10;&#10;Descripción generada automáticamente">
              <a:extLst>
                <a:ext uri="{FF2B5EF4-FFF2-40B4-BE49-F238E27FC236}">
                  <a16:creationId xmlns:a16="http://schemas.microsoft.com/office/drawing/2014/main" id="{D54977A4-CE5C-C560-C80B-9F783CBB8480}"/>
                </a:ext>
              </a:extLst>
            </p:cNvPr>
            <p:cNvPicPr>
              <a:picLocks noChangeAspect="1"/>
            </p:cNvPicPr>
            <p:nvPr/>
          </p:nvPicPr>
          <p:blipFill>
            <a:blip r:embed="rId4"/>
            <a:stretch>
              <a:fillRect/>
            </a:stretch>
          </p:blipFill>
          <p:spPr>
            <a:xfrm>
              <a:off x="7112000" y="3356207"/>
              <a:ext cx="3977640" cy="3268133"/>
            </a:xfrm>
            <a:prstGeom prst="rect">
              <a:avLst/>
            </a:prstGeom>
          </p:spPr>
        </p:pic>
        <p:sp>
          <p:nvSpPr>
            <p:cNvPr id="21" name="Flecha: hacia abajo 20">
              <a:extLst>
                <a:ext uri="{FF2B5EF4-FFF2-40B4-BE49-F238E27FC236}">
                  <a16:creationId xmlns:a16="http://schemas.microsoft.com/office/drawing/2014/main" id="{F46DAFF4-236D-AF7D-FF6A-5DE3B95E5B62}"/>
                </a:ext>
              </a:extLst>
            </p:cNvPr>
            <p:cNvSpPr/>
            <p:nvPr/>
          </p:nvSpPr>
          <p:spPr>
            <a:xfrm>
              <a:off x="10591165" y="3723640"/>
              <a:ext cx="336550" cy="4191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2" name="Flecha: hacia abajo 21">
              <a:extLst>
                <a:ext uri="{FF2B5EF4-FFF2-40B4-BE49-F238E27FC236}">
                  <a16:creationId xmlns:a16="http://schemas.microsoft.com/office/drawing/2014/main" id="{73552B62-2B5D-C8EF-E70B-380DC4445F42}"/>
                </a:ext>
              </a:extLst>
            </p:cNvPr>
            <p:cNvSpPr/>
            <p:nvPr/>
          </p:nvSpPr>
          <p:spPr>
            <a:xfrm>
              <a:off x="10337165" y="5897880"/>
              <a:ext cx="336550" cy="4191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5" name="Marcador de número de diapositiva 4">
            <a:extLst>
              <a:ext uri="{FF2B5EF4-FFF2-40B4-BE49-F238E27FC236}">
                <a16:creationId xmlns:a16="http://schemas.microsoft.com/office/drawing/2014/main" id="{0ECC4061-F884-410A-55DA-9C97C696283D}"/>
              </a:ext>
            </a:extLst>
          </p:cNvPr>
          <p:cNvSpPr>
            <a:spLocks noGrp="1"/>
          </p:cNvSpPr>
          <p:nvPr>
            <p:ph type="sldNum" sz="quarter" idx="12"/>
          </p:nvPr>
        </p:nvSpPr>
        <p:spPr/>
        <p:txBody>
          <a:bodyPr/>
          <a:lstStyle/>
          <a:p>
            <a:fld id="{73B850FF-6169-4056-8077-06FFA93A5366}" type="slidenum">
              <a:rPr lang="en-US" b="1" smtClean="0">
                <a:solidFill>
                  <a:schemeClr val="accent2">
                    <a:lumMod val="75000"/>
                    <a:alpha val="60000"/>
                  </a:schemeClr>
                </a:solidFill>
              </a:rPr>
              <a:t>14</a:t>
            </a:fld>
            <a:endParaRPr lang="en-US" b="1">
              <a:solidFill>
                <a:schemeClr val="accent2">
                  <a:lumMod val="75000"/>
                  <a:alpha val="60000"/>
                </a:schemeClr>
              </a:solidFill>
            </a:endParaRPr>
          </a:p>
        </p:txBody>
      </p:sp>
      <p:pic>
        <p:nvPicPr>
          <p:cNvPr id="6" name="Gráfico 5" descr="Introducir con relleno sólido">
            <a:hlinkClick r:id="rId5" action="ppaction://hlinksldjump"/>
            <a:extLst>
              <a:ext uri="{FF2B5EF4-FFF2-40B4-BE49-F238E27FC236}">
                <a16:creationId xmlns:a16="http://schemas.microsoft.com/office/drawing/2014/main" id="{0E665974-6F4C-48ED-29FF-BCD2AFD4EEE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50320" y="0"/>
            <a:ext cx="751840" cy="751840"/>
          </a:xfrm>
          <a:prstGeom prst="rect">
            <a:avLst/>
          </a:prstGeom>
        </p:spPr>
      </p:pic>
    </p:spTree>
    <p:extLst>
      <p:ext uri="{BB962C8B-B14F-4D97-AF65-F5344CB8AC3E}">
        <p14:creationId xmlns:p14="http://schemas.microsoft.com/office/powerpoint/2010/main" val="4010352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
            <a:ext cx="12192000" cy="221768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1999" cy="2224386"/>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5B8B9AB7-A874-E6EC-630C-EC6E6032D86A}"/>
              </a:ext>
            </a:extLst>
          </p:cNvPr>
          <p:cNvSpPr>
            <a:spLocks noGrp="1"/>
          </p:cNvSpPr>
          <p:nvPr>
            <p:ph type="title"/>
          </p:nvPr>
        </p:nvSpPr>
        <p:spPr>
          <a:xfrm>
            <a:off x="838200" y="381000"/>
            <a:ext cx="10003218" cy="1600124"/>
          </a:xfrm>
        </p:spPr>
        <p:txBody>
          <a:bodyPr>
            <a:normAutofit/>
          </a:bodyPr>
          <a:lstStyle/>
          <a:p>
            <a:r>
              <a:rPr lang="es-ES" dirty="0"/>
              <a:t>Descripción de la inserción de información en SQL</a:t>
            </a:r>
            <a:endParaRPr lang="en-US" dirty="0"/>
          </a:p>
        </p:txBody>
      </p:sp>
      <p:sp>
        <p:nvSpPr>
          <p:cNvPr id="3" name="Marcador de contenido 2">
            <a:extLst>
              <a:ext uri="{FF2B5EF4-FFF2-40B4-BE49-F238E27FC236}">
                <a16:creationId xmlns:a16="http://schemas.microsoft.com/office/drawing/2014/main" id="{6D9CD19C-2732-B05B-3D2F-57A11C6C4BC2}"/>
              </a:ext>
            </a:extLst>
          </p:cNvPr>
          <p:cNvSpPr>
            <a:spLocks noGrp="1"/>
          </p:cNvSpPr>
          <p:nvPr>
            <p:ph idx="1"/>
          </p:nvPr>
        </p:nvSpPr>
        <p:spPr>
          <a:xfrm>
            <a:off x="838200" y="2362124"/>
            <a:ext cx="4800600" cy="1166238"/>
          </a:xfrm>
        </p:spPr>
        <p:txBody>
          <a:bodyPr anchor="ctr">
            <a:normAutofit fontScale="92500"/>
          </a:bodyPr>
          <a:lstStyle/>
          <a:p>
            <a:pPr marL="342900" lvl="0" indent="-342900">
              <a:lnSpc>
                <a:spcPct val="107000"/>
              </a:lnSpc>
              <a:spcAft>
                <a:spcPts val="800"/>
              </a:spcAft>
              <a:buFont typeface="+mj-lt"/>
              <a:buAutoNum type="arabicPeriod" startAt="3"/>
            </a:pPr>
            <a:r>
              <a:rPr lang="es-ES"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Seleccionando la opción “Use </a:t>
            </a:r>
            <a:r>
              <a:rPr lang="es-ES" sz="1800" kern="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existing</a:t>
            </a:r>
            <a:r>
              <a:rPr lang="es-ES"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table” buscamos la tabla a la que se le importarán los datos (</a:t>
            </a:r>
            <a:r>
              <a:rPr lang="es-ES" sz="1800" kern="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Ej</a:t>
            </a:r>
            <a:r>
              <a:rPr lang="es-ES"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Provincias) y luego </a:t>
            </a:r>
            <a:r>
              <a:rPr lang="es-ES" sz="1800" kern="1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clickeamos</a:t>
            </a:r>
            <a:r>
              <a:rPr lang="es-ES"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“Next”</a:t>
            </a:r>
            <a:endParaRPr lang="en-US"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514350" indent="-514350">
              <a:lnSpc>
                <a:spcPct val="100000"/>
              </a:lnSpc>
              <a:buFont typeface="+mj-lt"/>
              <a:buAutoNum type="arabicPeriod" startAt="4"/>
            </a:pPr>
            <a:endParaRPr lang="en-US" sz="1500" dirty="0">
              <a:solidFill>
                <a:schemeClr val="tx1"/>
              </a:solidFill>
            </a:endParaRPr>
          </a:p>
        </p:txBody>
      </p:sp>
      <p:sp>
        <p:nvSpPr>
          <p:cNvPr id="8" name="Marcador de contenido 2">
            <a:extLst>
              <a:ext uri="{FF2B5EF4-FFF2-40B4-BE49-F238E27FC236}">
                <a16:creationId xmlns:a16="http://schemas.microsoft.com/office/drawing/2014/main" id="{7C31D8E5-46B4-4B84-92D4-47737359DDDC}"/>
              </a:ext>
            </a:extLst>
          </p:cNvPr>
          <p:cNvSpPr txBox="1">
            <a:spLocks/>
          </p:cNvSpPr>
          <p:nvPr/>
        </p:nvSpPr>
        <p:spPr>
          <a:xfrm>
            <a:off x="6750812" y="2022267"/>
            <a:ext cx="5014468" cy="1166238"/>
          </a:xfrm>
          <a:prstGeom prst="rect">
            <a:avLst/>
          </a:prstGeom>
        </p:spPr>
        <p:txBody>
          <a:bodyPr vert="horz" lIns="91440" tIns="45720" rIns="91440" bIns="45720" rtlCol="0" anchor="ctr">
            <a:normAutofit/>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7000"/>
              </a:lnSpc>
              <a:spcAft>
                <a:spcPts val="800"/>
              </a:spcAft>
              <a:buFont typeface="+mj-lt"/>
              <a:buAutoNum type="arabicPeriod" startAt="4"/>
            </a:pPr>
            <a:r>
              <a:rPr lang="es-ES" sz="1700" kern="100" dirty="0">
                <a:solidFill>
                  <a:schemeClr val="tx1"/>
                </a:solidFill>
                <a:latin typeface="Calibri" panose="020F0502020204030204" pitchFamily="34" charset="0"/>
                <a:ea typeface="Calibri" panose="020F0502020204030204" pitchFamily="34" charset="0"/>
                <a:cs typeface="Times New Roman" panose="02020603050405020304" pitchFamily="18" charset="0"/>
              </a:rPr>
              <a:t>Se verifica que los campos y registros concuerdan con la tabla original</a:t>
            </a:r>
            <a:endParaRPr lang="en-US" sz="1700" dirty="0">
              <a:solidFill>
                <a:schemeClr val="tx1"/>
              </a:solidFill>
            </a:endParaRPr>
          </a:p>
        </p:txBody>
      </p:sp>
      <p:grpSp>
        <p:nvGrpSpPr>
          <p:cNvPr id="20" name="Grupo 19">
            <a:extLst>
              <a:ext uri="{FF2B5EF4-FFF2-40B4-BE49-F238E27FC236}">
                <a16:creationId xmlns:a16="http://schemas.microsoft.com/office/drawing/2014/main" id="{4FA8BBB4-8DAD-B849-5989-3D18C2B367AD}"/>
              </a:ext>
            </a:extLst>
          </p:cNvPr>
          <p:cNvGrpSpPr/>
          <p:nvPr/>
        </p:nvGrpSpPr>
        <p:grpSpPr>
          <a:xfrm>
            <a:off x="1115060" y="3173654"/>
            <a:ext cx="4157980" cy="3150946"/>
            <a:chOff x="1115060" y="3173654"/>
            <a:chExt cx="4246880" cy="3468748"/>
          </a:xfrm>
        </p:grpSpPr>
        <p:pic>
          <p:nvPicPr>
            <p:cNvPr id="6" name="Imagen 5" descr="Interfaz de usuario gráfica, Texto, Aplicación, Correo electrónico&#10;&#10;Descripción generada automáticamente">
              <a:extLst>
                <a:ext uri="{FF2B5EF4-FFF2-40B4-BE49-F238E27FC236}">
                  <a16:creationId xmlns:a16="http://schemas.microsoft.com/office/drawing/2014/main" id="{DDDB9AB6-C1FF-AC94-0BCB-2CACBE5788DB}"/>
                </a:ext>
              </a:extLst>
            </p:cNvPr>
            <p:cNvPicPr>
              <a:picLocks noChangeAspect="1"/>
            </p:cNvPicPr>
            <p:nvPr/>
          </p:nvPicPr>
          <p:blipFill>
            <a:blip r:embed="rId3"/>
            <a:stretch>
              <a:fillRect/>
            </a:stretch>
          </p:blipFill>
          <p:spPr>
            <a:xfrm>
              <a:off x="1115060" y="3173654"/>
              <a:ext cx="4246880" cy="3468748"/>
            </a:xfrm>
            <a:prstGeom prst="rect">
              <a:avLst/>
            </a:prstGeom>
          </p:spPr>
        </p:pic>
        <p:sp>
          <p:nvSpPr>
            <p:cNvPr id="14" name="Flecha: hacia abajo 13">
              <a:extLst>
                <a:ext uri="{FF2B5EF4-FFF2-40B4-BE49-F238E27FC236}">
                  <a16:creationId xmlns:a16="http://schemas.microsoft.com/office/drawing/2014/main" id="{01A498AE-C3FA-9442-8AA3-312E691883B0}"/>
                </a:ext>
              </a:extLst>
            </p:cNvPr>
            <p:cNvSpPr/>
            <p:nvPr/>
          </p:nvSpPr>
          <p:spPr>
            <a:xfrm>
              <a:off x="4464685" y="5922010"/>
              <a:ext cx="336550" cy="4191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6" name="Flecha: hacia abajo 15">
              <a:extLst>
                <a:ext uri="{FF2B5EF4-FFF2-40B4-BE49-F238E27FC236}">
                  <a16:creationId xmlns:a16="http://schemas.microsoft.com/office/drawing/2014/main" id="{1786D0DA-4210-AC22-AC29-5231C016BD63}"/>
                </a:ext>
              </a:extLst>
            </p:cNvPr>
            <p:cNvSpPr/>
            <p:nvPr/>
          </p:nvSpPr>
          <p:spPr>
            <a:xfrm rot="5400000">
              <a:off x="3070225" y="3839210"/>
              <a:ext cx="336550" cy="4191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19" name="Grupo 18">
            <a:extLst>
              <a:ext uri="{FF2B5EF4-FFF2-40B4-BE49-F238E27FC236}">
                <a16:creationId xmlns:a16="http://schemas.microsoft.com/office/drawing/2014/main" id="{6DF3F585-C72D-66F1-7567-CE5B3E948B75}"/>
              </a:ext>
            </a:extLst>
          </p:cNvPr>
          <p:cNvGrpSpPr/>
          <p:nvPr/>
        </p:nvGrpSpPr>
        <p:grpSpPr>
          <a:xfrm>
            <a:off x="7134606" y="3172064"/>
            <a:ext cx="4041394" cy="3152536"/>
            <a:chOff x="7134606" y="3172064"/>
            <a:chExt cx="4246880" cy="3470338"/>
          </a:xfrm>
        </p:grpSpPr>
        <p:pic>
          <p:nvPicPr>
            <p:cNvPr id="17" name="Imagen 16" descr="Interfaz de usuario gráfica, Aplicación&#10;&#10;Descripción generada automáticamente">
              <a:extLst>
                <a:ext uri="{FF2B5EF4-FFF2-40B4-BE49-F238E27FC236}">
                  <a16:creationId xmlns:a16="http://schemas.microsoft.com/office/drawing/2014/main" id="{1A20F011-9D56-F925-6850-E27F9285CDA6}"/>
                </a:ext>
              </a:extLst>
            </p:cNvPr>
            <p:cNvPicPr>
              <a:picLocks noChangeAspect="1"/>
            </p:cNvPicPr>
            <p:nvPr/>
          </p:nvPicPr>
          <p:blipFill>
            <a:blip r:embed="rId4"/>
            <a:stretch>
              <a:fillRect/>
            </a:stretch>
          </p:blipFill>
          <p:spPr>
            <a:xfrm>
              <a:off x="7134606" y="3172064"/>
              <a:ext cx="4246880" cy="3470338"/>
            </a:xfrm>
            <a:prstGeom prst="rect">
              <a:avLst/>
            </a:prstGeom>
          </p:spPr>
        </p:pic>
        <p:sp>
          <p:nvSpPr>
            <p:cNvPr id="18" name="Flecha: hacia abajo 17">
              <a:extLst>
                <a:ext uri="{FF2B5EF4-FFF2-40B4-BE49-F238E27FC236}">
                  <a16:creationId xmlns:a16="http://schemas.microsoft.com/office/drawing/2014/main" id="{33A2B0DE-12D3-6575-D414-4C5AF0F0FA4E}"/>
                </a:ext>
              </a:extLst>
            </p:cNvPr>
            <p:cNvSpPr/>
            <p:nvPr/>
          </p:nvSpPr>
          <p:spPr>
            <a:xfrm rot="5400000">
              <a:off x="8650605" y="4331643"/>
              <a:ext cx="336550" cy="4191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4" name="Marcador de número de diapositiva 3">
            <a:extLst>
              <a:ext uri="{FF2B5EF4-FFF2-40B4-BE49-F238E27FC236}">
                <a16:creationId xmlns:a16="http://schemas.microsoft.com/office/drawing/2014/main" id="{0DDCB8B7-BE0C-A5FE-6EE7-A7E746DD8AEC}"/>
              </a:ext>
            </a:extLst>
          </p:cNvPr>
          <p:cNvSpPr>
            <a:spLocks noGrp="1"/>
          </p:cNvSpPr>
          <p:nvPr>
            <p:ph type="sldNum" sz="quarter" idx="12"/>
          </p:nvPr>
        </p:nvSpPr>
        <p:spPr/>
        <p:txBody>
          <a:bodyPr/>
          <a:lstStyle/>
          <a:p>
            <a:fld id="{73B850FF-6169-4056-8077-06FFA93A5366}" type="slidenum">
              <a:rPr lang="en-US" b="1" smtClean="0">
                <a:solidFill>
                  <a:schemeClr val="accent2">
                    <a:lumMod val="75000"/>
                    <a:alpha val="60000"/>
                  </a:schemeClr>
                </a:solidFill>
              </a:rPr>
              <a:t>15</a:t>
            </a:fld>
            <a:endParaRPr lang="en-US" b="1">
              <a:solidFill>
                <a:schemeClr val="accent2">
                  <a:lumMod val="75000"/>
                  <a:alpha val="60000"/>
                </a:schemeClr>
              </a:solidFill>
            </a:endParaRPr>
          </a:p>
        </p:txBody>
      </p:sp>
      <p:pic>
        <p:nvPicPr>
          <p:cNvPr id="5" name="Gráfico 4" descr="Introducir con relleno sólido">
            <a:hlinkClick r:id="rId5" action="ppaction://hlinksldjump"/>
            <a:extLst>
              <a:ext uri="{FF2B5EF4-FFF2-40B4-BE49-F238E27FC236}">
                <a16:creationId xmlns:a16="http://schemas.microsoft.com/office/drawing/2014/main" id="{911220BF-A406-2EA1-BC9D-9055859E63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50320" y="0"/>
            <a:ext cx="751840" cy="751840"/>
          </a:xfrm>
          <a:prstGeom prst="rect">
            <a:avLst/>
          </a:prstGeom>
        </p:spPr>
      </p:pic>
    </p:spTree>
    <p:extLst>
      <p:ext uri="{BB962C8B-B14F-4D97-AF65-F5344CB8AC3E}">
        <p14:creationId xmlns:p14="http://schemas.microsoft.com/office/powerpoint/2010/main" val="4156864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
            <a:ext cx="12192000" cy="221768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1999" cy="2224386"/>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5B8B9AB7-A874-E6EC-630C-EC6E6032D86A}"/>
              </a:ext>
            </a:extLst>
          </p:cNvPr>
          <p:cNvSpPr>
            <a:spLocks noGrp="1"/>
          </p:cNvSpPr>
          <p:nvPr>
            <p:ph type="title"/>
          </p:nvPr>
        </p:nvSpPr>
        <p:spPr>
          <a:xfrm>
            <a:off x="838200" y="381000"/>
            <a:ext cx="10003218" cy="1600124"/>
          </a:xfrm>
        </p:spPr>
        <p:txBody>
          <a:bodyPr>
            <a:normAutofit/>
          </a:bodyPr>
          <a:lstStyle/>
          <a:p>
            <a:r>
              <a:rPr lang="es-ES" dirty="0"/>
              <a:t>Descripción de la inserción de información en SQL</a:t>
            </a:r>
            <a:endParaRPr lang="en-US" dirty="0"/>
          </a:p>
        </p:txBody>
      </p:sp>
      <p:sp>
        <p:nvSpPr>
          <p:cNvPr id="3" name="Marcador de contenido 2">
            <a:extLst>
              <a:ext uri="{FF2B5EF4-FFF2-40B4-BE49-F238E27FC236}">
                <a16:creationId xmlns:a16="http://schemas.microsoft.com/office/drawing/2014/main" id="{6D9CD19C-2732-B05B-3D2F-57A11C6C4BC2}"/>
              </a:ext>
            </a:extLst>
          </p:cNvPr>
          <p:cNvSpPr>
            <a:spLocks noGrp="1"/>
          </p:cNvSpPr>
          <p:nvPr>
            <p:ph idx="1"/>
          </p:nvPr>
        </p:nvSpPr>
        <p:spPr>
          <a:xfrm>
            <a:off x="838200" y="2362124"/>
            <a:ext cx="5095240" cy="787476"/>
          </a:xfrm>
        </p:spPr>
        <p:txBody>
          <a:bodyPr anchor="ctr">
            <a:normAutofit/>
          </a:bodyPr>
          <a:lstStyle/>
          <a:p>
            <a:pPr marL="342900" lvl="0" indent="-342900">
              <a:lnSpc>
                <a:spcPct val="107000"/>
              </a:lnSpc>
              <a:spcAft>
                <a:spcPts val="800"/>
              </a:spcAft>
              <a:buFont typeface="+mj-lt"/>
              <a:buAutoNum type="arabicPeriod" startAt="5"/>
            </a:pPr>
            <a:r>
              <a:rPr lang="es-ES"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Las tablas fueron cargadas en el siguiente orden:</a:t>
            </a:r>
            <a:endParaRPr lang="en-US" sz="1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Imagen 9">
            <a:extLst>
              <a:ext uri="{FF2B5EF4-FFF2-40B4-BE49-F238E27FC236}">
                <a16:creationId xmlns:a16="http://schemas.microsoft.com/office/drawing/2014/main" id="{720F7FF7-FCDB-ABEE-A05C-2D358C59D38C}"/>
              </a:ext>
            </a:extLst>
          </p:cNvPr>
          <p:cNvPicPr>
            <a:picLocks noChangeAspect="1"/>
          </p:cNvPicPr>
          <p:nvPr/>
        </p:nvPicPr>
        <p:blipFill>
          <a:blip r:embed="rId3"/>
          <a:stretch>
            <a:fillRect/>
          </a:stretch>
        </p:blipFill>
        <p:spPr>
          <a:xfrm>
            <a:off x="4332208" y="3155624"/>
            <a:ext cx="3297952" cy="3105170"/>
          </a:xfrm>
          <a:prstGeom prst="rect">
            <a:avLst/>
          </a:prstGeom>
        </p:spPr>
      </p:pic>
      <p:sp>
        <p:nvSpPr>
          <p:cNvPr id="4" name="Marcador de número de diapositiva 3">
            <a:extLst>
              <a:ext uri="{FF2B5EF4-FFF2-40B4-BE49-F238E27FC236}">
                <a16:creationId xmlns:a16="http://schemas.microsoft.com/office/drawing/2014/main" id="{6B81D74F-E89B-A7C4-C28E-DD09F0588204}"/>
              </a:ext>
            </a:extLst>
          </p:cNvPr>
          <p:cNvSpPr>
            <a:spLocks noGrp="1"/>
          </p:cNvSpPr>
          <p:nvPr>
            <p:ph type="sldNum" sz="quarter" idx="12"/>
          </p:nvPr>
        </p:nvSpPr>
        <p:spPr/>
        <p:txBody>
          <a:bodyPr/>
          <a:lstStyle/>
          <a:p>
            <a:fld id="{73B850FF-6169-4056-8077-06FFA93A5366}" type="slidenum">
              <a:rPr lang="en-US" b="1" smtClean="0">
                <a:solidFill>
                  <a:schemeClr val="accent2">
                    <a:lumMod val="75000"/>
                    <a:alpha val="60000"/>
                  </a:schemeClr>
                </a:solidFill>
              </a:rPr>
              <a:t>16</a:t>
            </a:fld>
            <a:endParaRPr lang="en-US" b="1">
              <a:solidFill>
                <a:schemeClr val="accent2">
                  <a:lumMod val="75000"/>
                  <a:alpha val="60000"/>
                </a:schemeClr>
              </a:solidFill>
            </a:endParaRPr>
          </a:p>
        </p:txBody>
      </p:sp>
      <p:pic>
        <p:nvPicPr>
          <p:cNvPr id="5" name="Gráfico 4" descr="Introducir con relleno sólido">
            <a:hlinkClick r:id="rId4" action="ppaction://hlinksldjump"/>
            <a:extLst>
              <a:ext uri="{FF2B5EF4-FFF2-40B4-BE49-F238E27FC236}">
                <a16:creationId xmlns:a16="http://schemas.microsoft.com/office/drawing/2014/main" id="{E400F341-E0B6-A211-52E4-8031B5DDCC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450320" y="0"/>
            <a:ext cx="751840" cy="751840"/>
          </a:xfrm>
          <a:prstGeom prst="rect">
            <a:avLst/>
          </a:prstGeom>
        </p:spPr>
      </p:pic>
    </p:spTree>
    <p:extLst>
      <p:ext uri="{BB962C8B-B14F-4D97-AF65-F5344CB8AC3E}">
        <p14:creationId xmlns:p14="http://schemas.microsoft.com/office/powerpoint/2010/main" val="57894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
            <a:ext cx="12192000" cy="221768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1999" cy="2224386"/>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5B8B9AB7-A874-E6EC-630C-EC6E6032D86A}"/>
              </a:ext>
            </a:extLst>
          </p:cNvPr>
          <p:cNvSpPr>
            <a:spLocks noGrp="1"/>
          </p:cNvSpPr>
          <p:nvPr>
            <p:ph type="title"/>
          </p:nvPr>
        </p:nvSpPr>
        <p:spPr>
          <a:xfrm>
            <a:off x="838200" y="381000"/>
            <a:ext cx="10003218" cy="1600124"/>
          </a:xfrm>
        </p:spPr>
        <p:txBody>
          <a:bodyPr>
            <a:normAutofit/>
          </a:bodyPr>
          <a:lstStyle/>
          <a:p>
            <a:r>
              <a:rPr lang="es-ES" dirty="0"/>
              <a:t>Vistas</a:t>
            </a:r>
            <a:endParaRPr lang="en-US" dirty="0"/>
          </a:p>
        </p:txBody>
      </p:sp>
      <p:sp>
        <p:nvSpPr>
          <p:cNvPr id="4" name="Marcador de contenido 2">
            <a:extLst>
              <a:ext uri="{FF2B5EF4-FFF2-40B4-BE49-F238E27FC236}">
                <a16:creationId xmlns:a16="http://schemas.microsoft.com/office/drawing/2014/main" id="{F0C0C143-2C28-8D8A-178C-A154F6499CA3}"/>
              </a:ext>
            </a:extLst>
          </p:cNvPr>
          <p:cNvSpPr>
            <a:spLocks noGrp="1"/>
          </p:cNvSpPr>
          <p:nvPr>
            <p:ph idx="1"/>
          </p:nvPr>
        </p:nvSpPr>
        <p:spPr>
          <a:xfrm>
            <a:off x="838200" y="2745362"/>
            <a:ext cx="4800600" cy="963038"/>
          </a:xfrm>
        </p:spPr>
        <p:txBody>
          <a:bodyPr anchor="ctr">
            <a:normAutofit/>
          </a:bodyPr>
          <a:lstStyle/>
          <a:p>
            <a:pPr>
              <a:lnSpc>
                <a:spcPct val="100000"/>
              </a:lnSpc>
            </a:pPr>
            <a:r>
              <a:rPr lang="es-ES" sz="1500" b="1" dirty="0">
                <a:solidFill>
                  <a:schemeClr val="accent2">
                    <a:lumMod val="75000"/>
                  </a:schemeClr>
                </a:solidFill>
              </a:rPr>
              <a:t>Vista Eventos Corporativos: </a:t>
            </a:r>
            <a:r>
              <a:rPr lang="es-ES" sz="1500" dirty="0">
                <a:solidFill>
                  <a:schemeClr val="tx1"/>
                </a:solidFill>
              </a:rPr>
              <a:t>Se crea una vista que identifica en que lugares se realizaron los eventos corporativos</a:t>
            </a:r>
          </a:p>
        </p:txBody>
      </p:sp>
      <p:pic>
        <p:nvPicPr>
          <p:cNvPr id="7" name="Imagen 6">
            <a:extLst>
              <a:ext uri="{FF2B5EF4-FFF2-40B4-BE49-F238E27FC236}">
                <a16:creationId xmlns:a16="http://schemas.microsoft.com/office/drawing/2014/main" id="{EFF19DAB-02C2-A491-E448-3997CAAD08C0}"/>
              </a:ext>
            </a:extLst>
          </p:cNvPr>
          <p:cNvPicPr>
            <a:picLocks noChangeAspect="1"/>
          </p:cNvPicPr>
          <p:nvPr/>
        </p:nvPicPr>
        <p:blipFill>
          <a:blip r:embed="rId3"/>
          <a:stretch>
            <a:fillRect/>
          </a:stretch>
        </p:blipFill>
        <p:spPr>
          <a:xfrm>
            <a:off x="553935" y="5054855"/>
            <a:ext cx="2367507" cy="768011"/>
          </a:xfrm>
          <a:prstGeom prst="rect">
            <a:avLst/>
          </a:prstGeom>
        </p:spPr>
      </p:pic>
      <p:pic>
        <p:nvPicPr>
          <p:cNvPr id="12" name="Imagen 11">
            <a:extLst>
              <a:ext uri="{FF2B5EF4-FFF2-40B4-BE49-F238E27FC236}">
                <a16:creationId xmlns:a16="http://schemas.microsoft.com/office/drawing/2014/main" id="{AF89808E-A896-1FC1-0D02-3E010C329A6F}"/>
              </a:ext>
            </a:extLst>
          </p:cNvPr>
          <p:cNvPicPr>
            <a:picLocks noChangeAspect="1"/>
          </p:cNvPicPr>
          <p:nvPr/>
        </p:nvPicPr>
        <p:blipFill>
          <a:blip r:embed="rId4"/>
          <a:stretch>
            <a:fillRect/>
          </a:stretch>
        </p:blipFill>
        <p:spPr>
          <a:xfrm>
            <a:off x="3813588" y="5178498"/>
            <a:ext cx="1073205" cy="520727"/>
          </a:xfrm>
          <a:prstGeom prst="rect">
            <a:avLst/>
          </a:prstGeom>
        </p:spPr>
      </p:pic>
      <p:sp>
        <p:nvSpPr>
          <p:cNvPr id="14" name="Marcador de contenido 2">
            <a:extLst>
              <a:ext uri="{FF2B5EF4-FFF2-40B4-BE49-F238E27FC236}">
                <a16:creationId xmlns:a16="http://schemas.microsoft.com/office/drawing/2014/main" id="{9F5C3CD6-839D-8CD3-3C6D-27D265D8E34D}"/>
              </a:ext>
            </a:extLst>
          </p:cNvPr>
          <p:cNvSpPr txBox="1">
            <a:spLocks/>
          </p:cNvSpPr>
          <p:nvPr/>
        </p:nvSpPr>
        <p:spPr>
          <a:xfrm>
            <a:off x="6553202" y="2745362"/>
            <a:ext cx="4800600" cy="963038"/>
          </a:xfrm>
          <a:prstGeom prst="rect">
            <a:avLst/>
          </a:prstGeom>
        </p:spPr>
        <p:txBody>
          <a:bodyPr vert="horz" lIns="91440" tIns="45720" rIns="91440" bIns="45720" rtlCol="0" anchor="ctr">
            <a:normAutofit/>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s-ES" sz="1500" b="1" dirty="0">
                <a:solidFill>
                  <a:schemeClr val="accent2">
                    <a:lumMod val="75000"/>
                  </a:schemeClr>
                </a:solidFill>
              </a:rPr>
              <a:t>Vista Productos Disponibles: </a:t>
            </a:r>
            <a:r>
              <a:rPr lang="es-ES" sz="1500" dirty="0">
                <a:solidFill>
                  <a:schemeClr val="tx1"/>
                </a:solidFill>
              </a:rPr>
              <a:t>Se crea una vista para ver el detalle de productos disponibles en stock</a:t>
            </a:r>
          </a:p>
        </p:txBody>
      </p:sp>
      <p:pic>
        <p:nvPicPr>
          <p:cNvPr id="17" name="Imagen 16">
            <a:extLst>
              <a:ext uri="{FF2B5EF4-FFF2-40B4-BE49-F238E27FC236}">
                <a16:creationId xmlns:a16="http://schemas.microsoft.com/office/drawing/2014/main" id="{EFC69721-4087-6CB2-194E-4631DE26EC08}"/>
              </a:ext>
            </a:extLst>
          </p:cNvPr>
          <p:cNvPicPr>
            <a:picLocks noChangeAspect="1"/>
          </p:cNvPicPr>
          <p:nvPr/>
        </p:nvPicPr>
        <p:blipFill>
          <a:blip r:embed="rId5"/>
          <a:stretch>
            <a:fillRect/>
          </a:stretch>
        </p:blipFill>
        <p:spPr>
          <a:xfrm>
            <a:off x="6243568" y="5054855"/>
            <a:ext cx="2349621" cy="749339"/>
          </a:xfrm>
          <a:prstGeom prst="rect">
            <a:avLst/>
          </a:prstGeom>
        </p:spPr>
      </p:pic>
      <p:pic>
        <p:nvPicPr>
          <p:cNvPr id="19" name="Imagen 18">
            <a:extLst>
              <a:ext uri="{FF2B5EF4-FFF2-40B4-BE49-F238E27FC236}">
                <a16:creationId xmlns:a16="http://schemas.microsoft.com/office/drawing/2014/main" id="{DC4787C7-46BC-860A-7097-4791F7C622A4}"/>
              </a:ext>
            </a:extLst>
          </p:cNvPr>
          <p:cNvPicPr>
            <a:picLocks noChangeAspect="1"/>
          </p:cNvPicPr>
          <p:nvPr/>
        </p:nvPicPr>
        <p:blipFill>
          <a:blip r:embed="rId6"/>
          <a:stretch>
            <a:fillRect/>
          </a:stretch>
        </p:blipFill>
        <p:spPr>
          <a:xfrm>
            <a:off x="9383730" y="4712556"/>
            <a:ext cx="979470" cy="1612044"/>
          </a:xfrm>
          <a:prstGeom prst="rect">
            <a:avLst/>
          </a:prstGeom>
        </p:spPr>
      </p:pic>
      <p:sp>
        <p:nvSpPr>
          <p:cNvPr id="20" name="CuadroTexto 19">
            <a:extLst>
              <a:ext uri="{FF2B5EF4-FFF2-40B4-BE49-F238E27FC236}">
                <a16:creationId xmlns:a16="http://schemas.microsoft.com/office/drawing/2014/main" id="{C73D9742-9953-9023-64F7-18CDF56E4CC4}"/>
              </a:ext>
            </a:extLst>
          </p:cNvPr>
          <p:cNvSpPr txBox="1"/>
          <p:nvPr/>
        </p:nvSpPr>
        <p:spPr>
          <a:xfrm>
            <a:off x="553935" y="4121681"/>
            <a:ext cx="1879600" cy="369332"/>
          </a:xfrm>
          <a:prstGeom prst="rect">
            <a:avLst/>
          </a:prstGeom>
          <a:noFill/>
        </p:spPr>
        <p:txBody>
          <a:bodyPr wrap="square" rtlCol="0">
            <a:spAutoFit/>
          </a:bodyPr>
          <a:lstStyle/>
          <a:p>
            <a:r>
              <a:rPr lang="es-ES" b="1" u="sng" dirty="0">
                <a:solidFill>
                  <a:schemeClr val="accent2">
                    <a:lumMod val="75000"/>
                  </a:schemeClr>
                </a:solidFill>
              </a:rPr>
              <a:t>Código</a:t>
            </a:r>
            <a:endParaRPr lang="en-US" b="1" u="sng" dirty="0">
              <a:solidFill>
                <a:schemeClr val="accent2">
                  <a:lumMod val="75000"/>
                </a:schemeClr>
              </a:solidFill>
            </a:endParaRPr>
          </a:p>
        </p:txBody>
      </p:sp>
      <p:sp>
        <p:nvSpPr>
          <p:cNvPr id="21" name="CuadroTexto 20">
            <a:extLst>
              <a:ext uri="{FF2B5EF4-FFF2-40B4-BE49-F238E27FC236}">
                <a16:creationId xmlns:a16="http://schemas.microsoft.com/office/drawing/2014/main" id="{492E5624-EFF0-9288-A694-9036FC737B2F}"/>
              </a:ext>
            </a:extLst>
          </p:cNvPr>
          <p:cNvSpPr txBox="1"/>
          <p:nvPr/>
        </p:nvSpPr>
        <p:spPr>
          <a:xfrm>
            <a:off x="3410391" y="4121681"/>
            <a:ext cx="1879600" cy="369332"/>
          </a:xfrm>
          <a:prstGeom prst="rect">
            <a:avLst/>
          </a:prstGeom>
          <a:noFill/>
        </p:spPr>
        <p:txBody>
          <a:bodyPr wrap="square" rtlCol="0">
            <a:spAutoFit/>
          </a:bodyPr>
          <a:lstStyle/>
          <a:p>
            <a:r>
              <a:rPr lang="es-ES" b="1" u="sng" dirty="0">
                <a:solidFill>
                  <a:schemeClr val="accent2">
                    <a:lumMod val="75000"/>
                  </a:schemeClr>
                </a:solidFill>
              </a:rPr>
              <a:t>Vista previa</a:t>
            </a:r>
            <a:endParaRPr lang="en-US" b="1" u="sng" dirty="0">
              <a:solidFill>
                <a:schemeClr val="accent2">
                  <a:lumMod val="75000"/>
                </a:schemeClr>
              </a:solidFill>
            </a:endParaRPr>
          </a:p>
        </p:txBody>
      </p:sp>
      <p:sp>
        <p:nvSpPr>
          <p:cNvPr id="22" name="CuadroTexto 21">
            <a:extLst>
              <a:ext uri="{FF2B5EF4-FFF2-40B4-BE49-F238E27FC236}">
                <a16:creationId xmlns:a16="http://schemas.microsoft.com/office/drawing/2014/main" id="{97BCEBF1-2B84-5CDD-7626-ADBB8AC2CB8E}"/>
              </a:ext>
            </a:extLst>
          </p:cNvPr>
          <p:cNvSpPr txBox="1"/>
          <p:nvPr/>
        </p:nvSpPr>
        <p:spPr>
          <a:xfrm>
            <a:off x="6096000" y="4126468"/>
            <a:ext cx="1879600" cy="369332"/>
          </a:xfrm>
          <a:prstGeom prst="rect">
            <a:avLst/>
          </a:prstGeom>
          <a:noFill/>
        </p:spPr>
        <p:txBody>
          <a:bodyPr wrap="square" rtlCol="0">
            <a:spAutoFit/>
          </a:bodyPr>
          <a:lstStyle/>
          <a:p>
            <a:r>
              <a:rPr lang="es-ES" b="1" u="sng" dirty="0">
                <a:solidFill>
                  <a:schemeClr val="accent2">
                    <a:lumMod val="75000"/>
                  </a:schemeClr>
                </a:solidFill>
              </a:rPr>
              <a:t>Código</a:t>
            </a:r>
            <a:endParaRPr lang="en-US" b="1" u="sng" dirty="0">
              <a:solidFill>
                <a:schemeClr val="accent2">
                  <a:lumMod val="75000"/>
                </a:schemeClr>
              </a:solidFill>
            </a:endParaRPr>
          </a:p>
        </p:txBody>
      </p:sp>
      <p:sp>
        <p:nvSpPr>
          <p:cNvPr id="23" name="CuadroTexto 22">
            <a:extLst>
              <a:ext uri="{FF2B5EF4-FFF2-40B4-BE49-F238E27FC236}">
                <a16:creationId xmlns:a16="http://schemas.microsoft.com/office/drawing/2014/main" id="{71C76702-6FD9-D5A6-C160-07E2F3BA1425}"/>
              </a:ext>
            </a:extLst>
          </p:cNvPr>
          <p:cNvSpPr txBox="1"/>
          <p:nvPr/>
        </p:nvSpPr>
        <p:spPr>
          <a:xfrm>
            <a:off x="8952456" y="4126468"/>
            <a:ext cx="1879600" cy="369332"/>
          </a:xfrm>
          <a:prstGeom prst="rect">
            <a:avLst/>
          </a:prstGeom>
          <a:noFill/>
        </p:spPr>
        <p:txBody>
          <a:bodyPr wrap="square" rtlCol="0">
            <a:spAutoFit/>
          </a:bodyPr>
          <a:lstStyle/>
          <a:p>
            <a:r>
              <a:rPr lang="es-ES" b="1" u="sng" dirty="0">
                <a:solidFill>
                  <a:schemeClr val="accent2">
                    <a:lumMod val="75000"/>
                  </a:schemeClr>
                </a:solidFill>
              </a:rPr>
              <a:t>Vista previa</a:t>
            </a:r>
            <a:endParaRPr lang="en-US" b="1" u="sng" dirty="0">
              <a:solidFill>
                <a:schemeClr val="accent2">
                  <a:lumMod val="75000"/>
                </a:schemeClr>
              </a:solidFill>
            </a:endParaRPr>
          </a:p>
        </p:txBody>
      </p:sp>
      <p:sp>
        <p:nvSpPr>
          <p:cNvPr id="3" name="Marcador de número de diapositiva 2">
            <a:extLst>
              <a:ext uri="{FF2B5EF4-FFF2-40B4-BE49-F238E27FC236}">
                <a16:creationId xmlns:a16="http://schemas.microsoft.com/office/drawing/2014/main" id="{A808C1AA-3D05-EFE6-AD0F-99082450C8F5}"/>
              </a:ext>
            </a:extLst>
          </p:cNvPr>
          <p:cNvSpPr>
            <a:spLocks noGrp="1"/>
          </p:cNvSpPr>
          <p:nvPr>
            <p:ph type="sldNum" sz="quarter" idx="12"/>
          </p:nvPr>
        </p:nvSpPr>
        <p:spPr/>
        <p:txBody>
          <a:bodyPr/>
          <a:lstStyle/>
          <a:p>
            <a:fld id="{73B850FF-6169-4056-8077-06FFA93A5366}" type="slidenum">
              <a:rPr lang="en-US" b="1" smtClean="0">
                <a:solidFill>
                  <a:schemeClr val="accent2">
                    <a:lumMod val="75000"/>
                    <a:alpha val="60000"/>
                  </a:schemeClr>
                </a:solidFill>
              </a:rPr>
              <a:t>17</a:t>
            </a:fld>
            <a:endParaRPr lang="en-US" b="1" dirty="0">
              <a:solidFill>
                <a:schemeClr val="accent2">
                  <a:lumMod val="75000"/>
                  <a:alpha val="60000"/>
                </a:schemeClr>
              </a:solidFill>
            </a:endParaRPr>
          </a:p>
        </p:txBody>
      </p:sp>
      <p:pic>
        <p:nvPicPr>
          <p:cNvPr id="5" name="Gráfico 4" descr="Introducir con relleno sólido">
            <a:hlinkClick r:id="rId7" action="ppaction://hlinksldjump"/>
            <a:extLst>
              <a:ext uri="{FF2B5EF4-FFF2-40B4-BE49-F238E27FC236}">
                <a16:creationId xmlns:a16="http://schemas.microsoft.com/office/drawing/2014/main" id="{8D1ACE47-13C1-EE7B-2F5E-D2EA3D49C27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450320" y="0"/>
            <a:ext cx="751840" cy="751840"/>
          </a:xfrm>
          <a:prstGeom prst="rect">
            <a:avLst/>
          </a:prstGeom>
        </p:spPr>
      </p:pic>
    </p:spTree>
    <p:extLst>
      <p:ext uri="{BB962C8B-B14F-4D97-AF65-F5344CB8AC3E}">
        <p14:creationId xmlns:p14="http://schemas.microsoft.com/office/powerpoint/2010/main" val="4286375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
            <a:ext cx="12192000" cy="221768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1999" cy="2224386"/>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5B8B9AB7-A874-E6EC-630C-EC6E6032D86A}"/>
              </a:ext>
            </a:extLst>
          </p:cNvPr>
          <p:cNvSpPr>
            <a:spLocks noGrp="1"/>
          </p:cNvSpPr>
          <p:nvPr>
            <p:ph type="title"/>
          </p:nvPr>
        </p:nvSpPr>
        <p:spPr>
          <a:xfrm>
            <a:off x="838200" y="381000"/>
            <a:ext cx="10003218" cy="1600124"/>
          </a:xfrm>
        </p:spPr>
        <p:txBody>
          <a:bodyPr>
            <a:normAutofit/>
          </a:bodyPr>
          <a:lstStyle/>
          <a:p>
            <a:r>
              <a:rPr lang="es-ES" dirty="0"/>
              <a:t>Vistas</a:t>
            </a:r>
            <a:endParaRPr lang="en-US" dirty="0"/>
          </a:p>
        </p:txBody>
      </p:sp>
      <p:sp>
        <p:nvSpPr>
          <p:cNvPr id="4" name="Marcador de contenido 2">
            <a:extLst>
              <a:ext uri="{FF2B5EF4-FFF2-40B4-BE49-F238E27FC236}">
                <a16:creationId xmlns:a16="http://schemas.microsoft.com/office/drawing/2014/main" id="{F0C0C143-2C28-8D8A-178C-A154F6499CA3}"/>
              </a:ext>
            </a:extLst>
          </p:cNvPr>
          <p:cNvSpPr>
            <a:spLocks noGrp="1"/>
          </p:cNvSpPr>
          <p:nvPr>
            <p:ph idx="1"/>
          </p:nvPr>
        </p:nvSpPr>
        <p:spPr>
          <a:xfrm>
            <a:off x="838200" y="2745362"/>
            <a:ext cx="4800600" cy="963038"/>
          </a:xfrm>
        </p:spPr>
        <p:txBody>
          <a:bodyPr anchor="ctr">
            <a:normAutofit/>
          </a:bodyPr>
          <a:lstStyle/>
          <a:p>
            <a:pPr>
              <a:lnSpc>
                <a:spcPct val="100000"/>
              </a:lnSpc>
            </a:pPr>
            <a:r>
              <a:rPr lang="es-ES" sz="1500" b="1" dirty="0">
                <a:solidFill>
                  <a:schemeClr val="accent2">
                    <a:lumMod val="75000"/>
                  </a:schemeClr>
                </a:solidFill>
              </a:rPr>
              <a:t>Vista Nombre Empleados: </a:t>
            </a:r>
            <a:r>
              <a:rPr lang="es-ES" sz="1500" dirty="0">
                <a:solidFill>
                  <a:schemeClr val="tx1"/>
                </a:solidFill>
              </a:rPr>
              <a:t>Se crea una vista del nombre de los empleados sin ningún otro dato sensible</a:t>
            </a:r>
          </a:p>
        </p:txBody>
      </p:sp>
      <p:sp>
        <p:nvSpPr>
          <p:cNvPr id="14" name="Marcador de contenido 2">
            <a:extLst>
              <a:ext uri="{FF2B5EF4-FFF2-40B4-BE49-F238E27FC236}">
                <a16:creationId xmlns:a16="http://schemas.microsoft.com/office/drawing/2014/main" id="{9F5C3CD6-839D-8CD3-3C6D-27D265D8E34D}"/>
              </a:ext>
            </a:extLst>
          </p:cNvPr>
          <p:cNvSpPr txBox="1">
            <a:spLocks/>
          </p:cNvSpPr>
          <p:nvPr/>
        </p:nvSpPr>
        <p:spPr>
          <a:xfrm>
            <a:off x="6553202" y="2745362"/>
            <a:ext cx="4800600" cy="963038"/>
          </a:xfrm>
          <a:prstGeom prst="rect">
            <a:avLst/>
          </a:prstGeom>
        </p:spPr>
        <p:txBody>
          <a:bodyPr vert="horz" lIns="91440" tIns="45720" rIns="91440" bIns="45720" rtlCol="0" anchor="ctr">
            <a:normAutofit/>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s-ES" sz="1500" b="1" dirty="0">
                <a:solidFill>
                  <a:schemeClr val="accent2">
                    <a:lumMod val="75000"/>
                  </a:schemeClr>
                </a:solidFill>
              </a:rPr>
              <a:t>Vista TOP10 Productos Caros: </a:t>
            </a:r>
            <a:r>
              <a:rPr lang="es-ES" sz="1500" dirty="0">
                <a:solidFill>
                  <a:schemeClr val="tx1"/>
                </a:solidFill>
              </a:rPr>
              <a:t>Se crea una vista con el TOP10 de los productos mas caros</a:t>
            </a:r>
          </a:p>
        </p:txBody>
      </p:sp>
      <p:sp>
        <p:nvSpPr>
          <p:cNvPr id="20" name="CuadroTexto 19">
            <a:extLst>
              <a:ext uri="{FF2B5EF4-FFF2-40B4-BE49-F238E27FC236}">
                <a16:creationId xmlns:a16="http://schemas.microsoft.com/office/drawing/2014/main" id="{C73D9742-9953-9023-64F7-18CDF56E4CC4}"/>
              </a:ext>
            </a:extLst>
          </p:cNvPr>
          <p:cNvSpPr txBox="1"/>
          <p:nvPr/>
        </p:nvSpPr>
        <p:spPr>
          <a:xfrm>
            <a:off x="553935" y="4121681"/>
            <a:ext cx="1879600" cy="369332"/>
          </a:xfrm>
          <a:prstGeom prst="rect">
            <a:avLst/>
          </a:prstGeom>
          <a:noFill/>
        </p:spPr>
        <p:txBody>
          <a:bodyPr wrap="square" rtlCol="0">
            <a:spAutoFit/>
          </a:bodyPr>
          <a:lstStyle/>
          <a:p>
            <a:r>
              <a:rPr lang="es-ES" b="1" u="sng" dirty="0">
                <a:solidFill>
                  <a:schemeClr val="accent2">
                    <a:lumMod val="75000"/>
                  </a:schemeClr>
                </a:solidFill>
              </a:rPr>
              <a:t>Código</a:t>
            </a:r>
            <a:endParaRPr lang="en-US" b="1" u="sng" dirty="0">
              <a:solidFill>
                <a:schemeClr val="accent2">
                  <a:lumMod val="75000"/>
                </a:schemeClr>
              </a:solidFill>
            </a:endParaRPr>
          </a:p>
        </p:txBody>
      </p:sp>
      <p:sp>
        <p:nvSpPr>
          <p:cNvPr id="21" name="CuadroTexto 20">
            <a:extLst>
              <a:ext uri="{FF2B5EF4-FFF2-40B4-BE49-F238E27FC236}">
                <a16:creationId xmlns:a16="http://schemas.microsoft.com/office/drawing/2014/main" id="{492E5624-EFF0-9288-A694-9036FC737B2F}"/>
              </a:ext>
            </a:extLst>
          </p:cNvPr>
          <p:cNvSpPr txBox="1"/>
          <p:nvPr/>
        </p:nvSpPr>
        <p:spPr>
          <a:xfrm>
            <a:off x="3410391" y="4121681"/>
            <a:ext cx="1879600" cy="369332"/>
          </a:xfrm>
          <a:prstGeom prst="rect">
            <a:avLst/>
          </a:prstGeom>
          <a:noFill/>
        </p:spPr>
        <p:txBody>
          <a:bodyPr wrap="square" rtlCol="0">
            <a:spAutoFit/>
          </a:bodyPr>
          <a:lstStyle/>
          <a:p>
            <a:r>
              <a:rPr lang="es-ES" b="1" u="sng" dirty="0">
                <a:solidFill>
                  <a:schemeClr val="accent2">
                    <a:lumMod val="75000"/>
                  </a:schemeClr>
                </a:solidFill>
              </a:rPr>
              <a:t>Vista previa</a:t>
            </a:r>
            <a:endParaRPr lang="en-US" b="1" u="sng" dirty="0">
              <a:solidFill>
                <a:schemeClr val="accent2">
                  <a:lumMod val="75000"/>
                </a:schemeClr>
              </a:solidFill>
            </a:endParaRPr>
          </a:p>
        </p:txBody>
      </p:sp>
      <p:sp>
        <p:nvSpPr>
          <p:cNvPr id="22" name="CuadroTexto 21">
            <a:extLst>
              <a:ext uri="{FF2B5EF4-FFF2-40B4-BE49-F238E27FC236}">
                <a16:creationId xmlns:a16="http://schemas.microsoft.com/office/drawing/2014/main" id="{97BCEBF1-2B84-5CDD-7626-ADBB8AC2CB8E}"/>
              </a:ext>
            </a:extLst>
          </p:cNvPr>
          <p:cNvSpPr txBox="1"/>
          <p:nvPr/>
        </p:nvSpPr>
        <p:spPr>
          <a:xfrm>
            <a:off x="6096000" y="4126468"/>
            <a:ext cx="1879600" cy="369332"/>
          </a:xfrm>
          <a:prstGeom prst="rect">
            <a:avLst/>
          </a:prstGeom>
          <a:noFill/>
        </p:spPr>
        <p:txBody>
          <a:bodyPr wrap="square" rtlCol="0">
            <a:spAutoFit/>
          </a:bodyPr>
          <a:lstStyle/>
          <a:p>
            <a:r>
              <a:rPr lang="es-ES" b="1" u="sng" dirty="0">
                <a:solidFill>
                  <a:schemeClr val="accent2">
                    <a:lumMod val="75000"/>
                  </a:schemeClr>
                </a:solidFill>
              </a:rPr>
              <a:t>Código</a:t>
            </a:r>
            <a:endParaRPr lang="en-US" b="1" u="sng" dirty="0">
              <a:solidFill>
                <a:schemeClr val="accent2">
                  <a:lumMod val="75000"/>
                </a:schemeClr>
              </a:solidFill>
            </a:endParaRPr>
          </a:p>
        </p:txBody>
      </p:sp>
      <p:sp>
        <p:nvSpPr>
          <p:cNvPr id="23" name="CuadroTexto 22">
            <a:extLst>
              <a:ext uri="{FF2B5EF4-FFF2-40B4-BE49-F238E27FC236}">
                <a16:creationId xmlns:a16="http://schemas.microsoft.com/office/drawing/2014/main" id="{71C76702-6FD9-D5A6-C160-07E2F3BA1425}"/>
              </a:ext>
            </a:extLst>
          </p:cNvPr>
          <p:cNvSpPr txBox="1"/>
          <p:nvPr/>
        </p:nvSpPr>
        <p:spPr>
          <a:xfrm>
            <a:off x="8952456" y="4126468"/>
            <a:ext cx="1879600" cy="369332"/>
          </a:xfrm>
          <a:prstGeom prst="rect">
            <a:avLst/>
          </a:prstGeom>
          <a:noFill/>
        </p:spPr>
        <p:txBody>
          <a:bodyPr wrap="square" rtlCol="0">
            <a:spAutoFit/>
          </a:bodyPr>
          <a:lstStyle/>
          <a:p>
            <a:r>
              <a:rPr lang="es-ES" b="1" u="sng" dirty="0">
                <a:solidFill>
                  <a:schemeClr val="accent2">
                    <a:lumMod val="75000"/>
                  </a:schemeClr>
                </a:solidFill>
              </a:rPr>
              <a:t>Vista previa</a:t>
            </a:r>
            <a:endParaRPr lang="en-US" b="1" u="sng" dirty="0">
              <a:solidFill>
                <a:schemeClr val="accent2">
                  <a:lumMod val="75000"/>
                </a:schemeClr>
              </a:solidFill>
            </a:endParaRPr>
          </a:p>
        </p:txBody>
      </p:sp>
      <p:pic>
        <p:nvPicPr>
          <p:cNvPr id="8" name="Imagen 7">
            <a:extLst>
              <a:ext uri="{FF2B5EF4-FFF2-40B4-BE49-F238E27FC236}">
                <a16:creationId xmlns:a16="http://schemas.microsoft.com/office/drawing/2014/main" id="{FF341C1A-CB82-0A72-E5A5-A7F0687298E2}"/>
              </a:ext>
            </a:extLst>
          </p:cNvPr>
          <p:cNvPicPr>
            <a:picLocks noChangeAspect="1"/>
          </p:cNvPicPr>
          <p:nvPr/>
        </p:nvPicPr>
        <p:blipFill>
          <a:blip r:embed="rId3"/>
          <a:stretch>
            <a:fillRect/>
          </a:stretch>
        </p:blipFill>
        <p:spPr>
          <a:xfrm>
            <a:off x="395242" y="5134728"/>
            <a:ext cx="2095608" cy="539778"/>
          </a:xfrm>
          <a:prstGeom prst="rect">
            <a:avLst/>
          </a:prstGeom>
        </p:spPr>
      </p:pic>
      <p:pic>
        <p:nvPicPr>
          <p:cNvPr id="24" name="Imagen 23">
            <a:extLst>
              <a:ext uri="{FF2B5EF4-FFF2-40B4-BE49-F238E27FC236}">
                <a16:creationId xmlns:a16="http://schemas.microsoft.com/office/drawing/2014/main" id="{AD4DEBCE-BFF8-9E05-8F9C-85219CCDB9C2}"/>
              </a:ext>
            </a:extLst>
          </p:cNvPr>
          <p:cNvPicPr>
            <a:picLocks noChangeAspect="1"/>
          </p:cNvPicPr>
          <p:nvPr/>
        </p:nvPicPr>
        <p:blipFill>
          <a:blip r:embed="rId4"/>
          <a:stretch>
            <a:fillRect/>
          </a:stretch>
        </p:blipFill>
        <p:spPr>
          <a:xfrm>
            <a:off x="3677337" y="4965950"/>
            <a:ext cx="1016052" cy="1028753"/>
          </a:xfrm>
          <a:prstGeom prst="rect">
            <a:avLst/>
          </a:prstGeom>
        </p:spPr>
      </p:pic>
      <p:pic>
        <p:nvPicPr>
          <p:cNvPr id="26" name="Imagen 25">
            <a:extLst>
              <a:ext uri="{FF2B5EF4-FFF2-40B4-BE49-F238E27FC236}">
                <a16:creationId xmlns:a16="http://schemas.microsoft.com/office/drawing/2014/main" id="{FAB6B706-CEF7-3643-C306-78612B270FC8}"/>
              </a:ext>
            </a:extLst>
          </p:cNvPr>
          <p:cNvPicPr>
            <a:picLocks noChangeAspect="1"/>
          </p:cNvPicPr>
          <p:nvPr/>
        </p:nvPicPr>
        <p:blipFill>
          <a:blip r:embed="rId5"/>
          <a:stretch>
            <a:fillRect/>
          </a:stretch>
        </p:blipFill>
        <p:spPr>
          <a:xfrm>
            <a:off x="5650992" y="5019247"/>
            <a:ext cx="2902099" cy="977950"/>
          </a:xfrm>
          <a:prstGeom prst="rect">
            <a:avLst/>
          </a:prstGeom>
        </p:spPr>
      </p:pic>
      <p:pic>
        <p:nvPicPr>
          <p:cNvPr id="28" name="Imagen 27">
            <a:extLst>
              <a:ext uri="{FF2B5EF4-FFF2-40B4-BE49-F238E27FC236}">
                <a16:creationId xmlns:a16="http://schemas.microsoft.com/office/drawing/2014/main" id="{101CF7BA-A211-0924-2F1F-D86CEC711501}"/>
              </a:ext>
            </a:extLst>
          </p:cNvPr>
          <p:cNvPicPr>
            <a:picLocks noChangeAspect="1"/>
          </p:cNvPicPr>
          <p:nvPr/>
        </p:nvPicPr>
        <p:blipFill>
          <a:blip r:embed="rId6"/>
          <a:stretch>
            <a:fillRect/>
          </a:stretch>
        </p:blipFill>
        <p:spPr>
          <a:xfrm>
            <a:off x="9080385" y="4694143"/>
            <a:ext cx="2115935" cy="1690383"/>
          </a:xfrm>
          <a:prstGeom prst="rect">
            <a:avLst/>
          </a:prstGeom>
        </p:spPr>
      </p:pic>
      <p:sp>
        <p:nvSpPr>
          <p:cNvPr id="3" name="Marcador de número de diapositiva 2">
            <a:extLst>
              <a:ext uri="{FF2B5EF4-FFF2-40B4-BE49-F238E27FC236}">
                <a16:creationId xmlns:a16="http://schemas.microsoft.com/office/drawing/2014/main" id="{CA126106-F201-7253-F616-1DF4481AB45A}"/>
              </a:ext>
            </a:extLst>
          </p:cNvPr>
          <p:cNvSpPr>
            <a:spLocks noGrp="1"/>
          </p:cNvSpPr>
          <p:nvPr>
            <p:ph type="sldNum" sz="quarter" idx="12"/>
          </p:nvPr>
        </p:nvSpPr>
        <p:spPr/>
        <p:txBody>
          <a:bodyPr/>
          <a:lstStyle/>
          <a:p>
            <a:fld id="{73B850FF-6169-4056-8077-06FFA93A5366}" type="slidenum">
              <a:rPr lang="en-US" b="1" smtClean="0">
                <a:solidFill>
                  <a:schemeClr val="accent2">
                    <a:lumMod val="75000"/>
                    <a:alpha val="60000"/>
                  </a:schemeClr>
                </a:solidFill>
              </a:rPr>
              <a:t>18</a:t>
            </a:fld>
            <a:endParaRPr lang="en-US" b="1">
              <a:solidFill>
                <a:schemeClr val="accent2">
                  <a:lumMod val="75000"/>
                  <a:alpha val="60000"/>
                </a:schemeClr>
              </a:solidFill>
            </a:endParaRPr>
          </a:p>
        </p:txBody>
      </p:sp>
      <p:pic>
        <p:nvPicPr>
          <p:cNvPr id="5" name="Gráfico 4" descr="Introducir con relleno sólido">
            <a:hlinkClick r:id="rId7" action="ppaction://hlinksldjump"/>
            <a:extLst>
              <a:ext uri="{FF2B5EF4-FFF2-40B4-BE49-F238E27FC236}">
                <a16:creationId xmlns:a16="http://schemas.microsoft.com/office/drawing/2014/main" id="{2AFE1EDA-5D79-B98F-DB4A-3D3BA275A0E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450320" y="0"/>
            <a:ext cx="751840" cy="751840"/>
          </a:xfrm>
          <a:prstGeom prst="rect">
            <a:avLst/>
          </a:prstGeom>
        </p:spPr>
      </p:pic>
    </p:spTree>
    <p:extLst>
      <p:ext uri="{BB962C8B-B14F-4D97-AF65-F5344CB8AC3E}">
        <p14:creationId xmlns:p14="http://schemas.microsoft.com/office/powerpoint/2010/main" val="2654113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
            <a:ext cx="12192000" cy="221768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1999" cy="2224386"/>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5B8B9AB7-A874-E6EC-630C-EC6E6032D86A}"/>
              </a:ext>
            </a:extLst>
          </p:cNvPr>
          <p:cNvSpPr>
            <a:spLocks noGrp="1"/>
          </p:cNvSpPr>
          <p:nvPr>
            <p:ph type="title"/>
          </p:nvPr>
        </p:nvSpPr>
        <p:spPr>
          <a:xfrm>
            <a:off x="838200" y="381000"/>
            <a:ext cx="10003218" cy="1600124"/>
          </a:xfrm>
        </p:spPr>
        <p:txBody>
          <a:bodyPr>
            <a:normAutofit/>
          </a:bodyPr>
          <a:lstStyle/>
          <a:p>
            <a:r>
              <a:rPr lang="es-ES" dirty="0"/>
              <a:t>Vistas</a:t>
            </a:r>
            <a:endParaRPr lang="en-US" dirty="0"/>
          </a:p>
        </p:txBody>
      </p:sp>
      <p:sp>
        <p:nvSpPr>
          <p:cNvPr id="4" name="Marcador de contenido 2">
            <a:extLst>
              <a:ext uri="{FF2B5EF4-FFF2-40B4-BE49-F238E27FC236}">
                <a16:creationId xmlns:a16="http://schemas.microsoft.com/office/drawing/2014/main" id="{F0C0C143-2C28-8D8A-178C-A154F6499CA3}"/>
              </a:ext>
            </a:extLst>
          </p:cNvPr>
          <p:cNvSpPr>
            <a:spLocks noGrp="1"/>
          </p:cNvSpPr>
          <p:nvPr>
            <p:ph idx="1"/>
          </p:nvPr>
        </p:nvSpPr>
        <p:spPr>
          <a:xfrm>
            <a:off x="794535" y="2465962"/>
            <a:ext cx="4509977" cy="963038"/>
          </a:xfrm>
        </p:spPr>
        <p:txBody>
          <a:bodyPr anchor="ctr">
            <a:normAutofit/>
          </a:bodyPr>
          <a:lstStyle/>
          <a:p>
            <a:pPr>
              <a:lnSpc>
                <a:spcPct val="100000"/>
              </a:lnSpc>
            </a:pPr>
            <a:r>
              <a:rPr lang="es-ES" sz="1500" b="1" dirty="0">
                <a:solidFill>
                  <a:schemeClr val="accent2">
                    <a:lumMod val="75000"/>
                  </a:schemeClr>
                </a:solidFill>
              </a:rPr>
              <a:t>Vista Clientes Mujeres: </a:t>
            </a:r>
            <a:r>
              <a:rPr lang="es-ES" sz="1500" dirty="0">
                <a:solidFill>
                  <a:schemeClr val="tx1"/>
                </a:solidFill>
              </a:rPr>
              <a:t>Se crea una vista para saber cuáles de los clientes son mujeres</a:t>
            </a:r>
          </a:p>
        </p:txBody>
      </p:sp>
      <p:sp>
        <p:nvSpPr>
          <p:cNvPr id="20" name="CuadroTexto 19">
            <a:extLst>
              <a:ext uri="{FF2B5EF4-FFF2-40B4-BE49-F238E27FC236}">
                <a16:creationId xmlns:a16="http://schemas.microsoft.com/office/drawing/2014/main" id="{C73D9742-9953-9023-64F7-18CDF56E4CC4}"/>
              </a:ext>
            </a:extLst>
          </p:cNvPr>
          <p:cNvSpPr txBox="1"/>
          <p:nvPr/>
        </p:nvSpPr>
        <p:spPr>
          <a:xfrm>
            <a:off x="426023" y="3865132"/>
            <a:ext cx="1879600" cy="369332"/>
          </a:xfrm>
          <a:prstGeom prst="rect">
            <a:avLst/>
          </a:prstGeom>
          <a:noFill/>
        </p:spPr>
        <p:txBody>
          <a:bodyPr wrap="square" rtlCol="0">
            <a:spAutoFit/>
          </a:bodyPr>
          <a:lstStyle/>
          <a:p>
            <a:r>
              <a:rPr lang="es-ES" b="1" u="sng" dirty="0">
                <a:solidFill>
                  <a:schemeClr val="accent2">
                    <a:lumMod val="75000"/>
                  </a:schemeClr>
                </a:solidFill>
              </a:rPr>
              <a:t>Código</a:t>
            </a:r>
            <a:endParaRPr lang="en-US" b="1" u="sng" dirty="0">
              <a:solidFill>
                <a:schemeClr val="accent2">
                  <a:lumMod val="75000"/>
                </a:schemeClr>
              </a:solidFill>
            </a:endParaRPr>
          </a:p>
        </p:txBody>
      </p:sp>
      <p:sp>
        <p:nvSpPr>
          <p:cNvPr id="21" name="CuadroTexto 20">
            <a:extLst>
              <a:ext uri="{FF2B5EF4-FFF2-40B4-BE49-F238E27FC236}">
                <a16:creationId xmlns:a16="http://schemas.microsoft.com/office/drawing/2014/main" id="{492E5624-EFF0-9288-A694-9036FC737B2F}"/>
              </a:ext>
            </a:extLst>
          </p:cNvPr>
          <p:cNvSpPr txBox="1"/>
          <p:nvPr/>
        </p:nvSpPr>
        <p:spPr>
          <a:xfrm>
            <a:off x="3546226" y="3865132"/>
            <a:ext cx="1879600" cy="369332"/>
          </a:xfrm>
          <a:prstGeom prst="rect">
            <a:avLst/>
          </a:prstGeom>
          <a:noFill/>
        </p:spPr>
        <p:txBody>
          <a:bodyPr wrap="square" rtlCol="0">
            <a:spAutoFit/>
          </a:bodyPr>
          <a:lstStyle/>
          <a:p>
            <a:r>
              <a:rPr lang="es-ES" b="1" u="sng" dirty="0">
                <a:solidFill>
                  <a:schemeClr val="accent2">
                    <a:lumMod val="75000"/>
                  </a:schemeClr>
                </a:solidFill>
              </a:rPr>
              <a:t>Vista previa</a:t>
            </a:r>
            <a:endParaRPr lang="en-US" b="1" u="sng" dirty="0">
              <a:solidFill>
                <a:schemeClr val="accent2">
                  <a:lumMod val="75000"/>
                </a:schemeClr>
              </a:solidFill>
            </a:endParaRPr>
          </a:p>
        </p:txBody>
      </p:sp>
      <p:pic>
        <p:nvPicPr>
          <p:cNvPr id="7" name="Imagen 6">
            <a:extLst>
              <a:ext uri="{FF2B5EF4-FFF2-40B4-BE49-F238E27FC236}">
                <a16:creationId xmlns:a16="http://schemas.microsoft.com/office/drawing/2014/main" id="{30157590-15B8-8D43-EBA1-C7AA896AB75A}"/>
              </a:ext>
            </a:extLst>
          </p:cNvPr>
          <p:cNvPicPr>
            <a:picLocks noChangeAspect="1"/>
          </p:cNvPicPr>
          <p:nvPr/>
        </p:nvPicPr>
        <p:blipFill>
          <a:blip r:embed="rId3"/>
          <a:stretch>
            <a:fillRect/>
          </a:stretch>
        </p:blipFill>
        <p:spPr>
          <a:xfrm>
            <a:off x="287125" y="4904294"/>
            <a:ext cx="3140048" cy="701401"/>
          </a:xfrm>
          <a:prstGeom prst="rect">
            <a:avLst/>
          </a:prstGeom>
        </p:spPr>
      </p:pic>
      <p:pic>
        <p:nvPicPr>
          <p:cNvPr id="12" name="Imagen 11">
            <a:extLst>
              <a:ext uri="{FF2B5EF4-FFF2-40B4-BE49-F238E27FC236}">
                <a16:creationId xmlns:a16="http://schemas.microsoft.com/office/drawing/2014/main" id="{EE514F97-CF7E-E5A9-B2FE-44E260C7E8D7}"/>
              </a:ext>
            </a:extLst>
          </p:cNvPr>
          <p:cNvPicPr>
            <a:picLocks noChangeAspect="1"/>
          </p:cNvPicPr>
          <p:nvPr/>
        </p:nvPicPr>
        <p:blipFill>
          <a:blip r:embed="rId4"/>
          <a:stretch>
            <a:fillRect/>
          </a:stretch>
        </p:blipFill>
        <p:spPr>
          <a:xfrm>
            <a:off x="4091605" y="4817212"/>
            <a:ext cx="882695" cy="857294"/>
          </a:xfrm>
          <a:prstGeom prst="rect">
            <a:avLst/>
          </a:prstGeom>
        </p:spPr>
      </p:pic>
      <p:sp>
        <p:nvSpPr>
          <p:cNvPr id="3" name="Marcador de número de diapositiva 2">
            <a:extLst>
              <a:ext uri="{FF2B5EF4-FFF2-40B4-BE49-F238E27FC236}">
                <a16:creationId xmlns:a16="http://schemas.microsoft.com/office/drawing/2014/main" id="{E99053F2-33FB-6E56-0969-A9B85388E9CA}"/>
              </a:ext>
            </a:extLst>
          </p:cNvPr>
          <p:cNvSpPr>
            <a:spLocks noGrp="1"/>
          </p:cNvSpPr>
          <p:nvPr>
            <p:ph type="sldNum" sz="quarter" idx="12"/>
          </p:nvPr>
        </p:nvSpPr>
        <p:spPr/>
        <p:txBody>
          <a:bodyPr/>
          <a:lstStyle/>
          <a:p>
            <a:fld id="{73B850FF-6169-4056-8077-06FFA93A5366}" type="slidenum">
              <a:rPr lang="en-US" b="1" smtClean="0">
                <a:solidFill>
                  <a:schemeClr val="accent2">
                    <a:lumMod val="75000"/>
                    <a:alpha val="60000"/>
                  </a:schemeClr>
                </a:solidFill>
              </a:rPr>
              <a:t>19</a:t>
            </a:fld>
            <a:endParaRPr lang="en-US" b="1">
              <a:solidFill>
                <a:schemeClr val="accent2">
                  <a:lumMod val="75000"/>
                  <a:alpha val="60000"/>
                </a:schemeClr>
              </a:solidFill>
            </a:endParaRPr>
          </a:p>
        </p:txBody>
      </p:sp>
      <p:pic>
        <p:nvPicPr>
          <p:cNvPr id="5" name="Gráfico 4" descr="Introducir con relleno sólido">
            <a:hlinkClick r:id="rId5" action="ppaction://hlinksldjump"/>
            <a:extLst>
              <a:ext uri="{FF2B5EF4-FFF2-40B4-BE49-F238E27FC236}">
                <a16:creationId xmlns:a16="http://schemas.microsoft.com/office/drawing/2014/main" id="{2A5059C2-5F42-F6FF-ABC7-415612F3B8E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50320" y="0"/>
            <a:ext cx="751840" cy="751840"/>
          </a:xfrm>
          <a:prstGeom prst="rect">
            <a:avLst/>
          </a:prstGeom>
        </p:spPr>
      </p:pic>
      <p:sp>
        <p:nvSpPr>
          <p:cNvPr id="6" name="Marcador de contenido 2">
            <a:extLst>
              <a:ext uri="{FF2B5EF4-FFF2-40B4-BE49-F238E27FC236}">
                <a16:creationId xmlns:a16="http://schemas.microsoft.com/office/drawing/2014/main" id="{45BA08F9-0E3E-87B6-1C1C-E62205DE4B09}"/>
              </a:ext>
            </a:extLst>
          </p:cNvPr>
          <p:cNvSpPr txBox="1">
            <a:spLocks/>
          </p:cNvSpPr>
          <p:nvPr/>
        </p:nvSpPr>
        <p:spPr>
          <a:xfrm>
            <a:off x="6095999" y="2465962"/>
            <a:ext cx="4509977" cy="963038"/>
          </a:xfrm>
          <a:prstGeom prst="rect">
            <a:avLst/>
          </a:prstGeom>
        </p:spPr>
        <p:txBody>
          <a:bodyPr vert="horz" lIns="91440" tIns="45720" rIns="91440" bIns="45720" rtlCol="0" anchor="ctr">
            <a:normAutofit/>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s-ES" sz="1500" b="1" dirty="0">
                <a:solidFill>
                  <a:schemeClr val="accent2">
                    <a:lumMod val="75000"/>
                  </a:schemeClr>
                </a:solidFill>
              </a:rPr>
              <a:t>Vista Top10 Productos: </a:t>
            </a:r>
            <a:r>
              <a:rPr lang="es-AR" sz="1500" dirty="0">
                <a:solidFill>
                  <a:schemeClr val="tx1"/>
                </a:solidFill>
              </a:rPr>
              <a:t>Se crea una vista con el TOP10 de los productos más vendidos</a:t>
            </a:r>
            <a:endParaRPr lang="es-ES" sz="1500" dirty="0">
              <a:solidFill>
                <a:schemeClr val="tx1"/>
              </a:solidFill>
            </a:endParaRPr>
          </a:p>
        </p:txBody>
      </p:sp>
      <p:sp>
        <p:nvSpPr>
          <p:cNvPr id="14" name="CuadroTexto 13">
            <a:extLst>
              <a:ext uri="{FF2B5EF4-FFF2-40B4-BE49-F238E27FC236}">
                <a16:creationId xmlns:a16="http://schemas.microsoft.com/office/drawing/2014/main" id="{9D9D1389-54CC-C771-B9D6-0BFC64EEB82C}"/>
              </a:ext>
            </a:extLst>
          </p:cNvPr>
          <p:cNvSpPr txBox="1"/>
          <p:nvPr/>
        </p:nvSpPr>
        <p:spPr>
          <a:xfrm>
            <a:off x="6043558" y="3860044"/>
            <a:ext cx="1879600" cy="369332"/>
          </a:xfrm>
          <a:prstGeom prst="rect">
            <a:avLst/>
          </a:prstGeom>
          <a:noFill/>
        </p:spPr>
        <p:txBody>
          <a:bodyPr wrap="square" rtlCol="0">
            <a:spAutoFit/>
          </a:bodyPr>
          <a:lstStyle/>
          <a:p>
            <a:r>
              <a:rPr lang="es-ES" b="1" u="sng" dirty="0">
                <a:solidFill>
                  <a:schemeClr val="accent2">
                    <a:lumMod val="75000"/>
                  </a:schemeClr>
                </a:solidFill>
              </a:rPr>
              <a:t>Código</a:t>
            </a:r>
            <a:endParaRPr lang="en-US" b="1" u="sng" dirty="0">
              <a:solidFill>
                <a:schemeClr val="accent2">
                  <a:lumMod val="75000"/>
                </a:schemeClr>
              </a:solidFill>
            </a:endParaRPr>
          </a:p>
        </p:txBody>
      </p:sp>
      <p:sp>
        <p:nvSpPr>
          <p:cNvPr id="16" name="CuadroTexto 15">
            <a:extLst>
              <a:ext uri="{FF2B5EF4-FFF2-40B4-BE49-F238E27FC236}">
                <a16:creationId xmlns:a16="http://schemas.microsoft.com/office/drawing/2014/main" id="{EBEE0E9F-930C-C8E2-DE62-6F5FCADF0B3C}"/>
              </a:ext>
            </a:extLst>
          </p:cNvPr>
          <p:cNvSpPr txBox="1"/>
          <p:nvPr/>
        </p:nvSpPr>
        <p:spPr>
          <a:xfrm>
            <a:off x="9163761" y="3860044"/>
            <a:ext cx="1879600" cy="369332"/>
          </a:xfrm>
          <a:prstGeom prst="rect">
            <a:avLst/>
          </a:prstGeom>
          <a:noFill/>
        </p:spPr>
        <p:txBody>
          <a:bodyPr wrap="square" rtlCol="0">
            <a:spAutoFit/>
          </a:bodyPr>
          <a:lstStyle/>
          <a:p>
            <a:r>
              <a:rPr lang="es-ES" b="1" u="sng" dirty="0">
                <a:solidFill>
                  <a:schemeClr val="accent2">
                    <a:lumMod val="75000"/>
                  </a:schemeClr>
                </a:solidFill>
              </a:rPr>
              <a:t>Vista previa</a:t>
            </a:r>
            <a:endParaRPr lang="en-US" b="1" u="sng" dirty="0">
              <a:solidFill>
                <a:schemeClr val="accent2">
                  <a:lumMod val="75000"/>
                </a:schemeClr>
              </a:solidFill>
            </a:endParaRPr>
          </a:p>
        </p:txBody>
      </p:sp>
      <p:pic>
        <p:nvPicPr>
          <p:cNvPr id="22" name="Imagen 21">
            <a:extLst>
              <a:ext uri="{FF2B5EF4-FFF2-40B4-BE49-F238E27FC236}">
                <a16:creationId xmlns:a16="http://schemas.microsoft.com/office/drawing/2014/main" id="{90BCEE4E-E2B3-1DDB-FD0A-628268519893}"/>
              </a:ext>
            </a:extLst>
          </p:cNvPr>
          <p:cNvPicPr>
            <a:picLocks noChangeAspect="1"/>
          </p:cNvPicPr>
          <p:nvPr/>
        </p:nvPicPr>
        <p:blipFill>
          <a:blip r:embed="rId8"/>
          <a:stretch>
            <a:fillRect/>
          </a:stretch>
        </p:blipFill>
        <p:spPr>
          <a:xfrm>
            <a:off x="5608485" y="4817212"/>
            <a:ext cx="3078316" cy="976569"/>
          </a:xfrm>
          <a:prstGeom prst="rect">
            <a:avLst/>
          </a:prstGeom>
        </p:spPr>
      </p:pic>
      <p:pic>
        <p:nvPicPr>
          <p:cNvPr id="24" name="Imagen 23">
            <a:extLst>
              <a:ext uri="{FF2B5EF4-FFF2-40B4-BE49-F238E27FC236}">
                <a16:creationId xmlns:a16="http://schemas.microsoft.com/office/drawing/2014/main" id="{3B7E6268-5362-D67E-ED86-851501F12A24}"/>
              </a:ext>
            </a:extLst>
          </p:cNvPr>
          <p:cNvPicPr>
            <a:picLocks noChangeAspect="1"/>
          </p:cNvPicPr>
          <p:nvPr/>
        </p:nvPicPr>
        <p:blipFill>
          <a:blip r:embed="rId9"/>
          <a:stretch>
            <a:fillRect/>
          </a:stretch>
        </p:blipFill>
        <p:spPr>
          <a:xfrm>
            <a:off x="9062857" y="4397399"/>
            <a:ext cx="1835244" cy="1816193"/>
          </a:xfrm>
          <a:prstGeom prst="rect">
            <a:avLst/>
          </a:prstGeom>
        </p:spPr>
      </p:pic>
    </p:spTree>
    <p:extLst>
      <p:ext uri="{BB962C8B-B14F-4D97-AF65-F5344CB8AC3E}">
        <p14:creationId xmlns:p14="http://schemas.microsoft.com/office/powerpoint/2010/main" val="3345465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000609-02B8-F1D5-18F3-0A121EB7C12F}"/>
              </a:ext>
            </a:extLst>
          </p:cNvPr>
          <p:cNvSpPr>
            <a:spLocks noGrp="1"/>
          </p:cNvSpPr>
          <p:nvPr>
            <p:ph type="title"/>
          </p:nvPr>
        </p:nvSpPr>
        <p:spPr>
          <a:xfrm>
            <a:off x="838200" y="255587"/>
            <a:ext cx="10515600" cy="914400"/>
          </a:xfrm>
        </p:spPr>
        <p:txBody>
          <a:bodyPr/>
          <a:lstStyle/>
          <a:p>
            <a:pPr algn="r"/>
            <a:r>
              <a:rPr lang="es-ES" dirty="0"/>
              <a:t>Índice</a:t>
            </a:r>
            <a:endParaRPr lang="en-US" dirty="0"/>
          </a:p>
        </p:txBody>
      </p:sp>
      <p:sp>
        <p:nvSpPr>
          <p:cNvPr id="3" name="Marcador de contenido 2">
            <a:extLst>
              <a:ext uri="{FF2B5EF4-FFF2-40B4-BE49-F238E27FC236}">
                <a16:creationId xmlns:a16="http://schemas.microsoft.com/office/drawing/2014/main" id="{B2040672-9D48-2D98-5B1F-7355C18D5168}"/>
              </a:ext>
            </a:extLst>
          </p:cNvPr>
          <p:cNvSpPr>
            <a:spLocks noGrp="1"/>
          </p:cNvSpPr>
          <p:nvPr>
            <p:ph idx="1"/>
          </p:nvPr>
        </p:nvSpPr>
        <p:spPr>
          <a:xfrm>
            <a:off x="1971040" y="255587"/>
            <a:ext cx="7354570" cy="6123307"/>
          </a:xfrm>
          <a:ln>
            <a:noFill/>
          </a:ln>
        </p:spPr>
        <p:txBody>
          <a:bodyPr>
            <a:normAutofit fontScale="25000" lnSpcReduction="20000"/>
          </a:bodyPr>
          <a:lstStyle/>
          <a:p>
            <a:pPr marL="514350" indent="-514350" algn="just">
              <a:buFont typeface="+mj-lt"/>
              <a:buAutoNum type="arabicPeriod"/>
            </a:pPr>
            <a:r>
              <a:rPr lang="es-ES" sz="5600" dirty="0">
                <a:hlinkClick r:id="rId2" action="ppaction://hlinksldjump"/>
              </a:rPr>
              <a:t>Descripción de la temática</a:t>
            </a:r>
            <a:r>
              <a:rPr lang="es-ES" sz="5600" dirty="0"/>
              <a:t>…………………………………………………….…..3</a:t>
            </a:r>
          </a:p>
          <a:p>
            <a:pPr algn="just"/>
            <a:r>
              <a:rPr lang="en-US" sz="5600" dirty="0" err="1">
                <a:hlinkClick r:id="rId2" action="ppaction://hlinksldjump"/>
              </a:rPr>
              <a:t>Introducción</a:t>
            </a:r>
            <a:r>
              <a:rPr lang="en-US" sz="5600" dirty="0"/>
              <a:t>………………………………………………………………………….…..3</a:t>
            </a:r>
          </a:p>
          <a:p>
            <a:pPr algn="just"/>
            <a:r>
              <a:rPr lang="en-US" sz="5600" dirty="0" err="1">
                <a:hlinkClick r:id="rId2" action="ppaction://hlinksldjump"/>
              </a:rPr>
              <a:t>Objetivos</a:t>
            </a:r>
            <a:r>
              <a:rPr lang="en-US" sz="5600" dirty="0"/>
              <a:t>………………………………………………………………………………....3</a:t>
            </a:r>
          </a:p>
          <a:p>
            <a:pPr algn="just"/>
            <a:r>
              <a:rPr lang="en-US" sz="5600" dirty="0" err="1">
                <a:hlinkClick r:id="rId3" action="ppaction://hlinksldjump"/>
              </a:rPr>
              <a:t>Situación</a:t>
            </a:r>
            <a:r>
              <a:rPr lang="en-US" sz="5600" dirty="0">
                <a:hlinkClick r:id="rId3" action="ppaction://hlinksldjump"/>
              </a:rPr>
              <a:t> </a:t>
            </a:r>
            <a:r>
              <a:rPr lang="en-US" sz="5600" dirty="0" err="1">
                <a:hlinkClick r:id="rId3" action="ppaction://hlinksldjump"/>
              </a:rPr>
              <a:t>Problematica</a:t>
            </a:r>
            <a:r>
              <a:rPr lang="en-US" sz="5600" dirty="0"/>
              <a:t>……………………………………………………..……..……4</a:t>
            </a:r>
          </a:p>
          <a:p>
            <a:pPr algn="just"/>
            <a:r>
              <a:rPr lang="en-US" sz="5600" dirty="0" err="1">
                <a:hlinkClick r:id="rId3" action="ppaction://hlinksldjump"/>
              </a:rPr>
              <a:t>Modelo</a:t>
            </a:r>
            <a:r>
              <a:rPr lang="en-US" sz="5600" dirty="0">
                <a:hlinkClick r:id="rId3" action="ppaction://hlinksldjump"/>
              </a:rPr>
              <a:t> de </a:t>
            </a:r>
            <a:r>
              <a:rPr lang="en-US" sz="5600" dirty="0" err="1">
                <a:hlinkClick r:id="rId3" action="ppaction://hlinksldjump"/>
              </a:rPr>
              <a:t>Negocio</a:t>
            </a:r>
            <a:r>
              <a:rPr lang="en-US" sz="5600" dirty="0"/>
              <a:t>…………………………………………………………………….4</a:t>
            </a:r>
          </a:p>
          <a:p>
            <a:pPr marL="514350" indent="-514350" algn="just">
              <a:buFont typeface="+mj-lt"/>
              <a:buAutoNum type="arabicPeriod" startAt="2"/>
            </a:pPr>
            <a:r>
              <a:rPr lang="en-US" sz="5600" dirty="0" err="1">
                <a:hlinkClick r:id="rId4" action="ppaction://hlinksldjump"/>
              </a:rPr>
              <a:t>Diagrama</a:t>
            </a:r>
            <a:r>
              <a:rPr lang="en-US" sz="5600" dirty="0">
                <a:hlinkClick r:id="rId4" action="ppaction://hlinksldjump"/>
              </a:rPr>
              <a:t> </a:t>
            </a:r>
            <a:r>
              <a:rPr lang="en-US" sz="5600" dirty="0" err="1">
                <a:hlinkClick r:id="rId4" action="ppaction://hlinksldjump"/>
              </a:rPr>
              <a:t>Entidad-Relación</a:t>
            </a:r>
            <a:r>
              <a:rPr lang="en-US" sz="5600" dirty="0"/>
              <a:t>………………………………………………………..5</a:t>
            </a:r>
          </a:p>
          <a:p>
            <a:pPr marL="514350" indent="-514350" algn="just">
              <a:buFont typeface="+mj-lt"/>
              <a:buAutoNum type="arabicPeriod" startAt="2"/>
            </a:pPr>
            <a:r>
              <a:rPr lang="en-US" sz="5600" dirty="0">
                <a:hlinkClick r:id="rId5" action="ppaction://hlinksldjump"/>
              </a:rPr>
              <a:t>Reverse Engineering</a:t>
            </a:r>
            <a:r>
              <a:rPr lang="en-US" sz="5600" dirty="0"/>
              <a:t>………………………………………………………………..6</a:t>
            </a:r>
          </a:p>
          <a:p>
            <a:pPr marL="514350" indent="-514350" algn="just">
              <a:buFont typeface="+mj-lt"/>
              <a:buAutoNum type="arabicPeriod" startAt="2"/>
            </a:pPr>
            <a:r>
              <a:rPr lang="en-US" sz="5600" dirty="0" err="1">
                <a:hlinkClick r:id="rId6" action="ppaction://hlinksldjump"/>
              </a:rPr>
              <a:t>Descripción</a:t>
            </a:r>
            <a:r>
              <a:rPr lang="en-US" sz="5600" dirty="0">
                <a:hlinkClick r:id="rId6" action="ppaction://hlinksldjump"/>
              </a:rPr>
              <a:t> de </a:t>
            </a:r>
            <a:r>
              <a:rPr lang="en-US" sz="5600" dirty="0" err="1">
                <a:hlinkClick r:id="rId6" action="ppaction://hlinksldjump"/>
              </a:rPr>
              <a:t>tablas</a:t>
            </a:r>
            <a:r>
              <a:rPr lang="en-US" sz="5600" dirty="0"/>
              <a:t>…………………………………………………………........7</a:t>
            </a:r>
          </a:p>
          <a:p>
            <a:pPr marL="514350" indent="-514350" algn="just">
              <a:buFont typeface="+mj-lt"/>
              <a:buAutoNum type="arabicPeriod" startAt="2"/>
            </a:pPr>
            <a:r>
              <a:rPr lang="en-US" sz="5600" dirty="0" err="1">
                <a:hlinkClick r:id="rId7" action="ppaction://hlinksldjump"/>
              </a:rPr>
              <a:t>Descripción</a:t>
            </a:r>
            <a:r>
              <a:rPr lang="en-US" sz="5600" dirty="0">
                <a:hlinkClick r:id="rId7" action="ppaction://hlinksldjump"/>
              </a:rPr>
              <a:t> de la </a:t>
            </a:r>
            <a:r>
              <a:rPr lang="en-US" sz="5600" dirty="0" err="1">
                <a:hlinkClick r:id="rId7" action="ppaction://hlinksldjump"/>
              </a:rPr>
              <a:t>inserción</a:t>
            </a:r>
            <a:r>
              <a:rPr lang="en-US" sz="5600" dirty="0">
                <a:hlinkClick r:id="rId7" action="ppaction://hlinksldjump"/>
              </a:rPr>
              <a:t> de </a:t>
            </a:r>
            <a:r>
              <a:rPr lang="en-US" sz="5600" dirty="0" err="1">
                <a:hlinkClick r:id="rId7" action="ppaction://hlinksldjump"/>
              </a:rPr>
              <a:t>información</a:t>
            </a:r>
            <a:r>
              <a:rPr lang="en-US" sz="5600" dirty="0">
                <a:hlinkClick r:id="rId7" action="ppaction://hlinksldjump"/>
              </a:rPr>
              <a:t> </a:t>
            </a:r>
            <a:r>
              <a:rPr lang="en-US" sz="5600" dirty="0" err="1">
                <a:hlinkClick r:id="rId7" action="ppaction://hlinksldjump"/>
              </a:rPr>
              <a:t>en</a:t>
            </a:r>
            <a:r>
              <a:rPr lang="en-US" sz="5600" dirty="0">
                <a:hlinkClick r:id="rId7" action="ppaction://hlinksldjump"/>
              </a:rPr>
              <a:t> SQL</a:t>
            </a:r>
            <a:r>
              <a:rPr lang="en-US" sz="5600" dirty="0"/>
              <a:t>…………………………..12</a:t>
            </a:r>
          </a:p>
          <a:p>
            <a:pPr marL="514350" indent="-514350" algn="just">
              <a:buFont typeface="+mj-lt"/>
              <a:buAutoNum type="arabicPeriod" startAt="2"/>
            </a:pPr>
            <a:r>
              <a:rPr lang="en-US" sz="5600" dirty="0">
                <a:hlinkClick r:id="rId8" action="ppaction://hlinksldjump"/>
              </a:rPr>
              <a:t>Vistas</a:t>
            </a:r>
            <a:r>
              <a:rPr lang="en-US" sz="5600" dirty="0"/>
              <a:t>…………………………………………………………………………………17</a:t>
            </a:r>
          </a:p>
          <a:p>
            <a:pPr marL="514350" indent="-514350" algn="just">
              <a:buFont typeface="+mj-lt"/>
              <a:buAutoNum type="arabicPeriod" startAt="2"/>
            </a:pPr>
            <a:r>
              <a:rPr lang="en-US" sz="5600" dirty="0" err="1">
                <a:hlinkClick r:id="rId9" action="ppaction://hlinksldjump"/>
              </a:rPr>
              <a:t>Funciones</a:t>
            </a:r>
            <a:r>
              <a:rPr lang="en-US" sz="5600" dirty="0"/>
              <a:t>……………………………………………………………………………20</a:t>
            </a:r>
          </a:p>
          <a:p>
            <a:pPr marL="514350" indent="-514350" algn="just">
              <a:buFont typeface="+mj-lt"/>
              <a:buAutoNum type="arabicPeriod" startAt="2"/>
            </a:pPr>
            <a:r>
              <a:rPr lang="en-US" sz="5600" dirty="0">
                <a:hlinkClick r:id="rId10" action="ppaction://hlinksldjump"/>
              </a:rPr>
              <a:t>Stored Procedure</a:t>
            </a:r>
            <a:r>
              <a:rPr lang="en-US" sz="5600" dirty="0"/>
              <a:t>…………………………………………………………………..22</a:t>
            </a:r>
          </a:p>
          <a:p>
            <a:pPr marL="514350" indent="-514350" algn="just">
              <a:buFont typeface="+mj-lt"/>
              <a:buAutoNum type="arabicPeriod" startAt="2"/>
            </a:pPr>
            <a:r>
              <a:rPr lang="en-US" sz="5600" dirty="0">
                <a:hlinkClick r:id="rId11" action="ppaction://hlinksldjump"/>
              </a:rPr>
              <a:t>Triggers</a:t>
            </a:r>
            <a:r>
              <a:rPr lang="en-US" sz="5600" dirty="0"/>
              <a:t>……………………………………………………………………………...24</a:t>
            </a:r>
          </a:p>
          <a:p>
            <a:pPr marL="514350" indent="-514350" algn="just">
              <a:buFont typeface="+mj-lt"/>
              <a:buAutoNum type="arabicPeriod" startAt="2"/>
            </a:pPr>
            <a:r>
              <a:rPr lang="en-US" sz="5600" dirty="0" err="1">
                <a:hlinkClick r:id="rId12" action="ppaction://hlinksldjump"/>
              </a:rPr>
              <a:t>Usuarios</a:t>
            </a:r>
            <a:r>
              <a:rPr lang="en-US" sz="5600" dirty="0"/>
              <a:t>……………………………………………………………………………..26</a:t>
            </a:r>
          </a:p>
          <a:p>
            <a:pPr marL="514350" indent="-514350" algn="just">
              <a:buFont typeface="+mj-lt"/>
              <a:buAutoNum type="arabicPeriod" startAt="2"/>
            </a:pPr>
            <a:r>
              <a:rPr lang="en-US" sz="5600" dirty="0">
                <a:hlinkClick r:id="rId13" action="ppaction://hlinksldjump"/>
              </a:rPr>
              <a:t>TCL (Transaction Control Language)</a:t>
            </a:r>
            <a:r>
              <a:rPr lang="en-US" sz="5600" dirty="0"/>
              <a:t>…………………………………………….27</a:t>
            </a:r>
          </a:p>
          <a:p>
            <a:pPr marL="514350" indent="-514350" algn="just">
              <a:buFont typeface="+mj-lt"/>
              <a:buAutoNum type="arabicPeriod" startAt="2"/>
            </a:pPr>
            <a:r>
              <a:rPr lang="en-US" sz="5600" dirty="0">
                <a:hlinkClick r:id="rId14" action="ppaction://hlinksldjump"/>
              </a:rPr>
              <a:t>Backup</a:t>
            </a:r>
            <a:r>
              <a:rPr lang="en-US" sz="5600" dirty="0"/>
              <a:t>……………………………………………………………………………….29</a:t>
            </a:r>
          </a:p>
          <a:p>
            <a:pPr marL="514350" indent="-514350" algn="just">
              <a:buFont typeface="+mj-lt"/>
              <a:buAutoNum type="arabicPeriod" startAt="2"/>
            </a:pPr>
            <a:r>
              <a:rPr lang="es-AR" sz="5600" dirty="0">
                <a:hlinkClick r:id="rId15" action="ppaction://hlinksldjump"/>
              </a:rPr>
              <a:t>Informes generados en base a la información de la base</a:t>
            </a:r>
            <a:r>
              <a:rPr lang="es-AR" sz="5600" dirty="0"/>
              <a:t>……………………30</a:t>
            </a:r>
            <a:endParaRPr lang="en-US" sz="5600" dirty="0"/>
          </a:p>
          <a:p>
            <a:pPr marL="514350" indent="-514350" algn="just">
              <a:buFont typeface="+mj-lt"/>
              <a:buAutoNum type="arabicPeriod" startAt="2"/>
            </a:pPr>
            <a:r>
              <a:rPr lang="en-US" sz="5600" dirty="0" err="1">
                <a:hlinkClick r:id="rId16" action="ppaction://hlinksldjump"/>
              </a:rPr>
              <a:t>Herramientas</a:t>
            </a:r>
            <a:r>
              <a:rPr lang="en-US" sz="5600" dirty="0">
                <a:hlinkClick r:id="rId16" action="ppaction://hlinksldjump"/>
              </a:rPr>
              <a:t> y </a:t>
            </a:r>
            <a:r>
              <a:rPr lang="en-US" sz="5600" dirty="0" err="1">
                <a:hlinkClick r:id="rId16" action="ppaction://hlinksldjump"/>
              </a:rPr>
              <a:t>tecnologías</a:t>
            </a:r>
            <a:r>
              <a:rPr lang="en-US" sz="5600" dirty="0">
                <a:hlinkClick r:id="rId16" action="ppaction://hlinksldjump"/>
              </a:rPr>
              <a:t> </a:t>
            </a:r>
            <a:r>
              <a:rPr lang="en-US" sz="5600" dirty="0" err="1">
                <a:hlinkClick r:id="rId16" action="ppaction://hlinksldjump"/>
              </a:rPr>
              <a:t>utilizadas</a:t>
            </a:r>
            <a:r>
              <a:rPr lang="en-US" sz="5600" dirty="0"/>
              <a:t>…………………………………………..31</a:t>
            </a:r>
          </a:p>
          <a:p>
            <a:pPr marL="514350" indent="-514350" algn="just">
              <a:buFont typeface="+mj-lt"/>
              <a:buAutoNum type="arabicPeriod" startAt="2"/>
            </a:pPr>
            <a:r>
              <a:rPr lang="en-US" sz="5600" dirty="0" err="1">
                <a:hlinkClick r:id="rId17" action="ppaction://hlinksldjump"/>
              </a:rPr>
              <a:t>Próximas</a:t>
            </a:r>
            <a:r>
              <a:rPr lang="en-US" sz="5600" dirty="0">
                <a:hlinkClick r:id="rId17" action="ppaction://hlinksldjump"/>
              </a:rPr>
              <a:t> </a:t>
            </a:r>
            <a:r>
              <a:rPr lang="en-US" sz="5600" dirty="0" err="1">
                <a:hlinkClick r:id="rId17" action="ppaction://hlinksldjump"/>
              </a:rPr>
              <a:t>modificaciones</a:t>
            </a:r>
            <a:r>
              <a:rPr lang="en-US" sz="5600" dirty="0"/>
              <a:t>………………………………………………………….32</a:t>
            </a:r>
          </a:p>
          <a:p>
            <a:pPr marL="514350" indent="-514350" algn="just">
              <a:buFont typeface="+mj-lt"/>
              <a:buAutoNum type="arabicPeriod" startAt="2"/>
            </a:pPr>
            <a:r>
              <a:rPr lang="en-US" sz="5600" dirty="0">
                <a:hlinkClick r:id="rId18" action="ppaction://hlinksldjump"/>
              </a:rPr>
              <a:t>Mockup</a:t>
            </a:r>
            <a:r>
              <a:rPr lang="en-US" sz="5600" dirty="0"/>
              <a:t>….…………………………………………………………………………..33</a:t>
            </a:r>
          </a:p>
          <a:p>
            <a:pPr marL="0" indent="0" algn="just">
              <a:buNone/>
            </a:pPr>
            <a:endParaRPr lang="en-US" sz="5600" dirty="0"/>
          </a:p>
          <a:p>
            <a:pPr marL="514350" indent="-514350">
              <a:buFont typeface="+mj-lt"/>
              <a:buAutoNum type="arabicPeriod" startAt="2"/>
            </a:pPr>
            <a:endParaRPr lang="en-US" dirty="0"/>
          </a:p>
          <a:p>
            <a:pPr marL="514350" indent="-514350">
              <a:buFont typeface="+mj-lt"/>
              <a:buAutoNum type="arabicPeriod" startAt="2"/>
            </a:pPr>
            <a:endParaRPr lang="en-US" dirty="0"/>
          </a:p>
        </p:txBody>
      </p:sp>
      <p:sp>
        <p:nvSpPr>
          <p:cNvPr id="4" name="Marcador de número de diapositiva 3">
            <a:extLst>
              <a:ext uri="{FF2B5EF4-FFF2-40B4-BE49-F238E27FC236}">
                <a16:creationId xmlns:a16="http://schemas.microsoft.com/office/drawing/2014/main" id="{FC1A860F-9C5F-9FE4-81DB-C2B2D1EDD928}"/>
              </a:ext>
            </a:extLst>
          </p:cNvPr>
          <p:cNvSpPr>
            <a:spLocks noGrp="1"/>
          </p:cNvSpPr>
          <p:nvPr>
            <p:ph type="sldNum" sz="quarter" idx="12"/>
          </p:nvPr>
        </p:nvSpPr>
        <p:spPr/>
        <p:txBody>
          <a:bodyPr/>
          <a:lstStyle/>
          <a:p>
            <a:fld id="{73B850FF-6169-4056-8077-06FFA93A5366}" type="slidenum">
              <a:rPr lang="en-US" b="1" smtClean="0"/>
              <a:t>2</a:t>
            </a:fld>
            <a:endParaRPr lang="en-US" b="1" dirty="0"/>
          </a:p>
        </p:txBody>
      </p:sp>
    </p:spTree>
    <p:extLst>
      <p:ext uri="{BB962C8B-B14F-4D97-AF65-F5344CB8AC3E}">
        <p14:creationId xmlns:p14="http://schemas.microsoft.com/office/powerpoint/2010/main" val="2212506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
            <a:ext cx="12192000" cy="221768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1999" cy="2224386"/>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5B8B9AB7-A874-E6EC-630C-EC6E6032D86A}"/>
              </a:ext>
            </a:extLst>
          </p:cNvPr>
          <p:cNvSpPr>
            <a:spLocks noGrp="1"/>
          </p:cNvSpPr>
          <p:nvPr>
            <p:ph type="title"/>
          </p:nvPr>
        </p:nvSpPr>
        <p:spPr>
          <a:xfrm>
            <a:off x="838200" y="381000"/>
            <a:ext cx="10003218" cy="1600124"/>
          </a:xfrm>
        </p:spPr>
        <p:txBody>
          <a:bodyPr>
            <a:normAutofit/>
          </a:bodyPr>
          <a:lstStyle/>
          <a:p>
            <a:r>
              <a:rPr lang="es-ES" dirty="0"/>
              <a:t>Funciones</a:t>
            </a:r>
            <a:endParaRPr lang="en-US" dirty="0"/>
          </a:p>
        </p:txBody>
      </p:sp>
      <p:sp>
        <p:nvSpPr>
          <p:cNvPr id="4" name="Marcador de contenido 2">
            <a:extLst>
              <a:ext uri="{FF2B5EF4-FFF2-40B4-BE49-F238E27FC236}">
                <a16:creationId xmlns:a16="http://schemas.microsoft.com/office/drawing/2014/main" id="{F0C0C143-2C28-8D8A-178C-A154F6499CA3}"/>
              </a:ext>
            </a:extLst>
          </p:cNvPr>
          <p:cNvSpPr>
            <a:spLocks noGrp="1"/>
          </p:cNvSpPr>
          <p:nvPr>
            <p:ph idx="1"/>
          </p:nvPr>
        </p:nvSpPr>
        <p:spPr>
          <a:xfrm>
            <a:off x="838200" y="2439773"/>
            <a:ext cx="7868920" cy="963038"/>
          </a:xfrm>
        </p:spPr>
        <p:txBody>
          <a:bodyPr anchor="ctr">
            <a:normAutofit/>
          </a:bodyPr>
          <a:lstStyle/>
          <a:p>
            <a:pPr>
              <a:lnSpc>
                <a:spcPct val="100000"/>
              </a:lnSpc>
            </a:pPr>
            <a:r>
              <a:rPr lang="es-ES" sz="1500" b="1" dirty="0">
                <a:solidFill>
                  <a:schemeClr val="accent2">
                    <a:lumMod val="75000"/>
                  </a:schemeClr>
                </a:solidFill>
              </a:rPr>
              <a:t>Función Nombre Tipo Evento: </a:t>
            </a:r>
            <a:r>
              <a:rPr lang="es-ES" sz="1500" dirty="0">
                <a:solidFill>
                  <a:schemeClr val="tx1"/>
                </a:solidFill>
              </a:rPr>
              <a:t>Función que muestra el nombre del Tipo de Evento</a:t>
            </a:r>
          </a:p>
        </p:txBody>
      </p:sp>
      <p:sp>
        <p:nvSpPr>
          <p:cNvPr id="20" name="CuadroTexto 19">
            <a:extLst>
              <a:ext uri="{FF2B5EF4-FFF2-40B4-BE49-F238E27FC236}">
                <a16:creationId xmlns:a16="http://schemas.microsoft.com/office/drawing/2014/main" id="{C73D9742-9953-9023-64F7-18CDF56E4CC4}"/>
              </a:ext>
            </a:extLst>
          </p:cNvPr>
          <p:cNvSpPr txBox="1"/>
          <p:nvPr/>
        </p:nvSpPr>
        <p:spPr>
          <a:xfrm>
            <a:off x="487728" y="3506749"/>
            <a:ext cx="1879600" cy="369332"/>
          </a:xfrm>
          <a:prstGeom prst="rect">
            <a:avLst/>
          </a:prstGeom>
          <a:noFill/>
        </p:spPr>
        <p:txBody>
          <a:bodyPr wrap="square" rtlCol="0">
            <a:spAutoFit/>
          </a:bodyPr>
          <a:lstStyle/>
          <a:p>
            <a:r>
              <a:rPr lang="es-ES" b="1" u="sng" dirty="0">
                <a:solidFill>
                  <a:schemeClr val="accent2">
                    <a:lumMod val="75000"/>
                  </a:schemeClr>
                </a:solidFill>
              </a:rPr>
              <a:t>Código</a:t>
            </a:r>
            <a:endParaRPr lang="en-US" b="1" u="sng" dirty="0">
              <a:solidFill>
                <a:schemeClr val="accent2">
                  <a:lumMod val="75000"/>
                </a:schemeClr>
              </a:solidFill>
            </a:endParaRPr>
          </a:p>
        </p:txBody>
      </p:sp>
      <p:sp>
        <p:nvSpPr>
          <p:cNvPr id="21" name="CuadroTexto 20">
            <a:extLst>
              <a:ext uri="{FF2B5EF4-FFF2-40B4-BE49-F238E27FC236}">
                <a16:creationId xmlns:a16="http://schemas.microsoft.com/office/drawing/2014/main" id="{492E5624-EFF0-9288-A694-9036FC737B2F}"/>
              </a:ext>
            </a:extLst>
          </p:cNvPr>
          <p:cNvSpPr txBox="1"/>
          <p:nvPr/>
        </p:nvSpPr>
        <p:spPr>
          <a:xfrm>
            <a:off x="7189911" y="3506749"/>
            <a:ext cx="1879600" cy="369332"/>
          </a:xfrm>
          <a:prstGeom prst="rect">
            <a:avLst/>
          </a:prstGeom>
          <a:noFill/>
        </p:spPr>
        <p:txBody>
          <a:bodyPr wrap="square" rtlCol="0">
            <a:spAutoFit/>
          </a:bodyPr>
          <a:lstStyle/>
          <a:p>
            <a:r>
              <a:rPr lang="es-ES" b="1" u="sng" dirty="0">
                <a:solidFill>
                  <a:schemeClr val="accent2">
                    <a:lumMod val="75000"/>
                  </a:schemeClr>
                </a:solidFill>
              </a:rPr>
              <a:t>Vista previa</a:t>
            </a:r>
            <a:endParaRPr lang="en-US" b="1" u="sng" dirty="0">
              <a:solidFill>
                <a:schemeClr val="accent2">
                  <a:lumMod val="75000"/>
                </a:schemeClr>
              </a:solidFill>
            </a:endParaRPr>
          </a:p>
        </p:txBody>
      </p:sp>
      <p:pic>
        <p:nvPicPr>
          <p:cNvPr id="5" name="Imagen 4">
            <a:extLst>
              <a:ext uri="{FF2B5EF4-FFF2-40B4-BE49-F238E27FC236}">
                <a16:creationId xmlns:a16="http://schemas.microsoft.com/office/drawing/2014/main" id="{7659C5E8-5346-4B92-C91A-FC6E298CBDD6}"/>
              </a:ext>
            </a:extLst>
          </p:cNvPr>
          <p:cNvPicPr>
            <a:picLocks noChangeAspect="1"/>
          </p:cNvPicPr>
          <p:nvPr/>
        </p:nvPicPr>
        <p:blipFill>
          <a:blip r:embed="rId3"/>
          <a:stretch>
            <a:fillRect/>
          </a:stretch>
        </p:blipFill>
        <p:spPr>
          <a:xfrm>
            <a:off x="487728" y="4050850"/>
            <a:ext cx="6502734" cy="2159111"/>
          </a:xfrm>
          <a:prstGeom prst="rect">
            <a:avLst/>
          </a:prstGeom>
        </p:spPr>
      </p:pic>
      <p:pic>
        <p:nvPicPr>
          <p:cNvPr id="17" name="Imagen 16">
            <a:extLst>
              <a:ext uri="{FF2B5EF4-FFF2-40B4-BE49-F238E27FC236}">
                <a16:creationId xmlns:a16="http://schemas.microsoft.com/office/drawing/2014/main" id="{E9269AC5-1675-BA24-C198-5BEF9B9C2AAC}"/>
              </a:ext>
            </a:extLst>
          </p:cNvPr>
          <p:cNvPicPr>
            <a:picLocks noChangeAspect="1"/>
          </p:cNvPicPr>
          <p:nvPr/>
        </p:nvPicPr>
        <p:blipFill>
          <a:blip r:embed="rId4"/>
          <a:stretch>
            <a:fillRect/>
          </a:stretch>
        </p:blipFill>
        <p:spPr>
          <a:xfrm>
            <a:off x="6990462" y="4045867"/>
            <a:ext cx="4807197" cy="330217"/>
          </a:xfrm>
          <a:prstGeom prst="rect">
            <a:avLst/>
          </a:prstGeom>
        </p:spPr>
      </p:pic>
      <p:pic>
        <p:nvPicPr>
          <p:cNvPr id="19" name="Imagen 18">
            <a:extLst>
              <a:ext uri="{FF2B5EF4-FFF2-40B4-BE49-F238E27FC236}">
                <a16:creationId xmlns:a16="http://schemas.microsoft.com/office/drawing/2014/main" id="{D49DF280-FC11-C69D-6113-65EF6A84AE5B}"/>
              </a:ext>
            </a:extLst>
          </p:cNvPr>
          <p:cNvPicPr>
            <a:picLocks noChangeAspect="1"/>
          </p:cNvPicPr>
          <p:nvPr/>
        </p:nvPicPr>
        <p:blipFill>
          <a:blip r:embed="rId5"/>
          <a:stretch>
            <a:fillRect/>
          </a:stretch>
        </p:blipFill>
        <p:spPr>
          <a:xfrm>
            <a:off x="7165095" y="4922494"/>
            <a:ext cx="4457929" cy="1016052"/>
          </a:xfrm>
          <a:prstGeom prst="rect">
            <a:avLst/>
          </a:prstGeom>
        </p:spPr>
      </p:pic>
      <p:sp>
        <p:nvSpPr>
          <p:cNvPr id="3" name="Marcador de número de diapositiva 2">
            <a:extLst>
              <a:ext uri="{FF2B5EF4-FFF2-40B4-BE49-F238E27FC236}">
                <a16:creationId xmlns:a16="http://schemas.microsoft.com/office/drawing/2014/main" id="{F6B4D6B7-64B1-7653-3C3D-D2FD6D9FB6C9}"/>
              </a:ext>
            </a:extLst>
          </p:cNvPr>
          <p:cNvSpPr>
            <a:spLocks noGrp="1"/>
          </p:cNvSpPr>
          <p:nvPr>
            <p:ph type="sldNum" sz="quarter" idx="12"/>
          </p:nvPr>
        </p:nvSpPr>
        <p:spPr/>
        <p:txBody>
          <a:bodyPr/>
          <a:lstStyle/>
          <a:p>
            <a:fld id="{73B850FF-6169-4056-8077-06FFA93A5366}" type="slidenum">
              <a:rPr lang="en-US" b="1" smtClean="0">
                <a:solidFill>
                  <a:schemeClr val="accent2">
                    <a:lumMod val="75000"/>
                    <a:alpha val="60000"/>
                  </a:schemeClr>
                </a:solidFill>
              </a:rPr>
              <a:t>20</a:t>
            </a:fld>
            <a:endParaRPr lang="en-US" b="1">
              <a:solidFill>
                <a:schemeClr val="accent2">
                  <a:lumMod val="75000"/>
                  <a:alpha val="60000"/>
                </a:schemeClr>
              </a:solidFill>
            </a:endParaRPr>
          </a:p>
        </p:txBody>
      </p:sp>
      <p:pic>
        <p:nvPicPr>
          <p:cNvPr id="6" name="Gráfico 5" descr="Introducir con relleno sólido">
            <a:hlinkClick r:id="rId6" action="ppaction://hlinksldjump"/>
            <a:extLst>
              <a:ext uri="{FF2B5EF4-FFF2-40B4-BE49-F238E27FC236}">
                <a16:creationId xmlns:a16="http://schemas.microsoft.com/office/drawing/2014/main" id="{F2FEF77B-D102-8AC2-8CB0-95EE1DF3B9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450320" y="0"/>
            <a:ext cx="751840" cy="751840"/>
          </a:xfrm>
          <a:prstGeom prst="rect">
            <a:avLst/>
          </a:prstGeom>
        </p:spPr>
      </p:pic>
    </p:spTree>
    <p:extLst>
      <p:ext uri="{BB962C8B-B14F-4D97-AF65-F5344CB8AC3E}">
        <p14:creationId xmlns:p14="http://schemas.microsoft.com/office/powerpoint/2010/main" val="1420510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
            <a:ext cx="12192000" cy="221768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1999" cy="2224386"/>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5B8B9AB7-A874-E6EC-630C-EC6E6032D86A}"/>
              </a:ext>
            </a:extLst>
          </p:cNvPr>
          <p:cNvSpPr>
            <a:spLocks noGrp="1"/>
          </p:cNvSpPr>
          <p:nvPr>
            <p:ph type="title"/>
          </p:nvPr>
        </p:nvSpPr>
        <p:spPr>
          <a:xfrm>
            <a:off x="838200" y="381000"/>
            <a:ext cx="10003218" cy="1600124"/>
          </a:xfrm>
        </p:spPr>
        <p:txBody>
          <a:bodyPr>
            <a:normAutofit/>
          </a:bodyPr>
          <a:lstStyle/>
          <a:p>
            <a:r>
              <a:rPr lang="es-ES" dirty="0"/>
              <a:t>Funciones</a:t>
            </a:r>
            <a:endParaRPr lang="en-US" dirty="0"/>
          </a:p>
        </p:txBody>
      </p:sp>
      <p:sp>
        <p:nvSpPr>
          <p:cNvPr id="4" name="Marcador de contenido 2">
            <a:extLst>
              <a:ext uri="{FF2B5EF4-FFF2-40B4-BE49-F238E27FC236}">
                <a16:creationId xmlns:a16="http://schemas.microsoft.com/office/drawing/2014/main" id="{F0C0C143-2C28-8D8A-178C-A154F6499CA3}"/>
              </a:ext>
            </a:extLst>
          </p:cNvPr>
          <p:cNvSpPr>
            <a:spLocks noGrp="1"/>
          </p:cNvSpPr>
          <p:nvPr>
            <p:ph idx="1"/>
          </p:nvPr>
        </p:nvSpPr>
        <p:spPr>
          <a:xfrm>
            <a:off x="838200" y="2439773"/>
            <a:ext cx="7868920" cy="963038"/>
          </a:xfrm>
        </p:spPr>
        <p:txBody>
          <a:bodyPr anchor="ctr">
            <a:normAutofit/>
          </a:bodyPr>
          <a:lstStyle/>
          <a:p>
            <a:pPr>
              <a:lnSpc>
                <a:spcPct val="100000"/>
              </a:lnSpc>
            </a:pPr>
            <a:r>
              <a:rPr lang="es-ES" sz="1500" b="1" dirty="0">
                <a:solidFill>
                  <a:schemeClr val="accent2">
                    <a:lumMod val="75000"/>
                  </a:schemeClr>
                </a:solidFill>
              </a:rPr>
              <a:t>Función Valor del sueldo: </a:t>
            </a:r>
            <a:r>
              <a:rPr lang="es-ES" sz="1500" dirty="0">
                <a:solidFill>
                  <a:schemeClr val="tx1"/>
                </a:solidFill>
              </a:rPr>
              <a:t>Función que determina si el sueldo es alto, medio o bajo</a:t>
            </a:r>
          </a:p>
        </p:txBody>
      </p:sp>
      <p:sp>
        <p:nvSpPr>
          <p:cNvPr id="20" name="CuadroTexto 19">
            <a:extLst>
              <a:ext uri="{FF2B5EF4-FFF2-40B4-BE49-F238E27FC236}">
                <a16:creationId xmlns:a16="http://schemas.microsoft.com/office/drawing/2014/main" id="{C73D9742-9953-9023-64F7-18CDF56E4CC4}"/>
              </a:ext>
            </a:extLst>
          </p:cNvPr>
          <p:cNvSpPr txBox="1"/>
          <p:nvPr/>
        </p:nvSpPr>
        <p:spPr>
          <a:xfrm>
            <a:off x="497888" y="3250919"/>
            <a:ext cx="1879600" cy="369332"/>
          </a:xfrm>
          <a:prstGeom prst="rect">
            <a:avLst/>
          </a:prstGeom>
          <a:noFill/>
        </p:spPr>
        <p:txBody>
          <a:bodyPr wrap="square" rtlCol="0">
            <a:spAutoFit/>
          </a:bodyPr>
          <a:lstStyle/>
          <a:p>
            <a:r>
              <a:rPr lang="es-ES" b="1" u="sng" dirty="0">
                <a:solidFill>
                  <a:schemeClr val="accent2">
                    <a:lumMod val="75000"/>
                  </a:schemeClr>
                </a:solidFill>
              </a:rPr>
              <a:t>Código</a:t>
            </a:r>
            <a:endParaRPr lang="en-US" b="1" u="sng" dirty="0">
              <a:solidFill>
                <a:schemeClr val="accent2">
                  <a:lumMod val="75000"/>
                </a:schemeClr>
              </a:solidFill>
            </a:endParaRPr>
          </a:p>
        </p:txBody>
      </p:sp>
      <p:sp>
        <p:nvSpPr>
          <p:cNvPr id="21" name="CuadroTexto 20">
            <a:extLst>
              <a:ext uri="{FF2B5EF4-FFF2-40B4-BE49-F238E27FC236}">
                <a16:creationId xmlns:a16="http://schemas.microsoft.com/office/drawing/2014/main" id="{492E5624-EFF0-9288-A694-9036FC737B2F}"/>
              </a:ext>
            </a:extLst>
          </p:cNvPr>
          <p:cNvSpPr txBox="1"/>
          <p:nvPr/>
        </p:nvSpPr>
        <p:spPr>
          <a:xfrm>
            <a:off x="7167832" y="3244334"/>
            <a:ext cx="1879600" cy="369332"/>
          </a:xfrm>
          <a:prstGeom prst="rect">
            <a:avLst/>
          </a:prstGeom>
          <a:noFill/>
        </p:spPr>
        <p:txBody>
          <a:bodyPr wrap="square" rtlCol="0">
            <a:spAutoFit/>
          </a:bodyPr>
          <a:lstStyle/>
          <a:p>
            <a:r>
              <a:rPr lang="es-ES" b="1" u="sng" dirty="0">
                <a:solidFill>
                  <a:schemeClr val="accent2">
                    <a:lumMod val="75000"/>
                  </a:schemeClr>
                </a:solidFill>
              </a:rPr>
              <a:t>Vista previa</a:t>
            </a:r>
            <a:endParaRPr lang="en-US" b="1" u="sng" dirty="0">
              <a:solidFill>
                <a:schemeClr val="accent2">
                  <a:lumMod val="75000"/>
                </a:schemeClr>
              </a:solidFill>
            </a:endParaRPr>
          </a:p>
        </p:txBody>
      </p:sp>
      <p:pic>
        <p:nvPicPr>
          <p:cNvPr id="6" name="Imagen 5">
            <a:extLst>
              <a:ext uri="{FF2B5EF4-FFF2-40B4-BE49-F238E27FC236}">
                <a16:creationId xmlns:a16="http://schemas.microsoft.com/office/drawing/2014/main" id="{2CFC3EBE-6ECA-5ED2-F4AC-60B9045CD61C}"/>
              </a:ext>
            </a:extLst>
          </p:cNvPr>
          <p:cNvPicPr>
            <a:picLocks noChangeAspect="1"/>
          </p:cNvPicPr>
          <p:nvPr/>
        </p:nvPicPr>
        <p:blipFill>
          <a:blip r:embed="rId3"/>
          <a:stretch>
            <a:fillRect/>
          </a:stretch>
        </p:blipFill>
        <p:spPr>
          <a:xfrm>
            <a:off x="1437688" y="3749033"/>
            <a:ext cx="3540860" cy="2845334"/>
          </a:xfrm>
          <a:prstGeom prst="rect">
            <a:avLst/>
          </a:prstGeom>
        </p:spPr>
      </p:pic>
      <p:pic>
        <p:nvPicPr>
          <p:cNvPr id="10" name="Imagen 9">
            <a:extLst>
              <a:ext uri="{FF2B5EF4-FFF2-40B4-BE49-F238E27FC236}">
                <a16:creationId xmlns:a16="http://schemas.microsoft.com/office/drawing/2014/main" id="{A1804A73-A127-ADF0-2983-50A957E0B857}"/>
              </a:ext>
            </a:extLst>
          </p:cNvPr>
          <p:cNvPicPr>
            <a:picLocks noChangeAspect="1"/>
          </p:cNvPicPr>
          <p:nvPr/>
        </p:nvPicPr>
        <p:blipFill>
          <a:blip r:embed="rId4"/>
          <a:stretch>
            <a:fillRect/>
          </a:stretch>
        </p:blipFill>
        <p:spPr>
          <a:xfrm>
            <a:off x="6765212" y="4068883"/>
            <a:ext cx="3010055" cy="361969"/>
          </a:xfrm>
          <a:prstGeom prst="rect">
            <a:avLst/>
          </a:prstGeom>
        </p:spPr>
      </p:pic>
      <p:pic>
        <p:nvPicPr>
          <p:cNvPr id="16" name="Imagen 15">
            <a:extLst>
              <a:ext uri="{FF2B5EF4-FFF2-40B4-BE49-F238E27FC236}">
                <a16:creationId xmlns:a16="http://schemas.microsoft.com/office/drawing/2014/main" id="{C6BFF2D9-D6E1-62A1-2CF9-974EEACE40FE}"/>
              </a:ext>
            </a:extLst>
          </p:cNvPr>
          <p:cNvPicPr>
            <a:picLocks noChangeAspect="1"/>
          </p:cNvPicPr>
          <p:nvPr/>
        </p:nvPicPr>
        <p:blipFill>
          <a:blip r:embed="rId5"/>
          <a:stretch>
            <a:fillRect/>
          </a:stretch>
        </p:blipFill>
        <p:spPr>
          <a:xfrm>
            <a:off x="7821249" y="4919322"/>
            <a:ext cx="1771741" cy="1130358"/>
          </a:xfrm>
          <a:prstGeom prst="rect">
            <a:avLst/>
          </a:prstGeom>
        </p:spPr>
      </p:pic>
      <p:sp>
        <p:nvSpPr>
          <p:cNvPr id="3" name="Marcador de número de diapositiva 2">
            <a:extLst>
              <a:ext uri="{FF2B5EF4-FFF2-40B4-BE49-F238E27FC236}">
                <a16:creationId xmlns:a16="http://schemas.microsoft.com/office/drawing/2014/main" id="{6BD5E17A-77D7-C338-6CC1-04B79CD84C46}"/>
              </a:ext>
            </a:extLst>
          </p:cNvPr>
          <p:cNvSpPr>
            <a:spLocks noGrp="1"/>
          </p:cNvSpPr>
          <p:nvPr>
            <p:ph type="sldNum" sz="quarter" idx="12"/>
          </p:nvPr>
        </p:nvSpPr>
        <p:spPr/>
        <p:txBody>
          <a:bodyPr/>
          <a:lstStyle/>
          <a:p>
            <a:fld id="{73B850FF-6169-4056-8077-06FFA93A5366}" type="slidenum">
              <a:rPr lang="en-US" b="1" smtClean="0">
                <a:solidFill>
                  <a:schemeClr val="accent2">
                    <a:lumMod val="75000"/>
                    <a:alpha val="60000"/>
                  </a:schemeClr>
                </a:solidFill>
              </a:rPr>
              <a:t>21</a:t>
            </a:fld>
            <a:endParaRPr lang="en-US" b="1">
              <a:solidFill>
                <a:schemeClr val="accent2">
                  <a:lumMod val="75000"/>
                  <a:alpha val="60000"/>
                </a:schemeClr>
              </a:solidFill>
            </a:endParaRPr>
          </a:p>
        </p:txBody>
      </p:sp>
      <p:pic>
        <p:nvPicPr>
          <p:cNvPr id="5" name="Gráfico 4" descr="Introducir con relleno sólido">
            <a:hlinkClick r:id="rId6" action="ppaction://hlinksldjump"/>
            <a:extLst>
              <a:ext uri="{FF2B5EF4-FFF2-40B4-BE49-F238E27FC236}">
                <a16:creationId xmlns:a16="http://schemas.microsoft.com/office/drawing/2014/main" id="{35B66A78-3354-E096-5C33-9EB8D2B54D9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450320" y="0"/>
            <a:ext cx="751840" cy="751840"/>
          </a:xfrm>
          <a:prstGeom prst="rect">
            <a:avLst/>
          </a:prstGeom>
        </p:spPr>
      </p:pic>
    </p:spTree>
    <p:extLst>
      <p:ext uri="{BB962C8B-B14F-4D97-AF65-F5344CB8AC3E}">
        <p14:creationId xmlns:p14="http://schemas.microsoft.com/office/powerpoint/2010/main" val="21009393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11" name="Rectangle 10">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13" name="Rectangle 12">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
            <a:ext cx="12192000" cy="221768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15" name="Rectangle 14">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1999" cy="2224386"/>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LT Pro"/>
              <a:ea typeface="+mn-ea"/>
              <a:cs typeface="+mn-cs"/>
            </a:endParaRPr>
          </a:p>
        </p:txBody>
      </p:sp>
      <p:sp>
        <p:nvSpPr>
          <p:cNvPr id="2" name="Título 1">
            <a:extLst>
              <a:ext uri="{FF2B5EF4-FFF2-40B4-BE49-F238E27FC236}">
                <a16:creationId xmlns:a16="http://schemas.microsoft.com/office/drawing/2014/main" id="{5B8B9AB7-A874-E6EC-630C-EC6E6032D86A}"/>
              </a:ext>
            </a:extLst>
          </p:cNvPr>
          <p:cNvSpPr>
            <a:spLocks noGrp="1"/>
          </p:cNvSpPr>
          <p:nvPr>
            <p:ph type="title"/>
          </p:nvPr>
        </p:nvSpPr>
        <p:spPr>
          <a:xfrm>
            <a:off x="838200" y="381000"/>
            <a:ext cx="10003218" cy="1600124"/>
          </a:xfrm>
        </p:spPr>
        <p:txBody>
          <a:bodyPr>
            <a:normAutofit/>
          </a:bodyPr>
          <a:lstStyle/>
          <a:p>
            <a:r>
              <a:rPr lang="es-ES" dirty="0" err="1"/>
              <a:t>Stored</a:t>
            </a:r>
            <a:r>
              <a:rPr lang="es-ES" dirty="0"/>
              <a:t> </a:t>
            </a:r>
            <a:r>
              <a:rPr lang="es-ES" dirty="0" err="1"/>
              <a:t>Procedure</a:t>
            </a:r>
            <a:endParaRPr lang="en-US" dirty="0"/>
          </a:p>
        </p:txBody>
      </p:sp>
      <p:sp>
        <p:nvSpPr>
          <p:cNvPr id="4" name="Marcador de contenido 2">
            <a:extLst>
              <a:ext uri="{FF2B5EF4-FFF2-40B4-BE49-F238E27FC236}">
                <a16:creationId xmlns:a16="http://schemas.microsoft.com/office/drawing/2014/main" id="{F0C0C143-2C28-8D8A-178C-A154F6499CA3}"/>
              </a:ext>
            </a:extLst>
          </p:cNvPr>
          <p:cNvSpPr>
            <a:spLocks noGrp="1"/>
          </p:cNvSpPr>
          <p:nvPr>
            <p:ph idx="1"/>
          </p:nvPr>
        </p:nvSpPr>
        <p:spPr>
          <a:xfrm>
            <a:off x="838200" y="2245984"/>
            <a:ext cx="10723880" cy="963038"/>
          </a:xfrm>
        </p:spPr>
        <p:txBody>
          <a:bodyPr anchor="ctr">
            <a:normAutofit/>
          </a:bodyPr>
          <a:lstStyle/>
          <a:p>
            <a:pPr>
              <a:lnSpc>
                <a:spcPct val="100000"/>
              </a:lnSpc>
            </a:pPr>
            <a:r>
              <a:rPr lang="es-ES" sz="1500" b="1" dirty="0">
                <a:solidFill>
                  <a:schemeClr val="accent2">
                    <a:lumMod val="75000"/>
                  </a:schemeClr>
                </a:solidFill>
              </a:rPr>
              <a:t>SP </a:t>
            </a:r>
            <a:r>
              <a:rPr lang="es-ES" sz="1500" b="1" dirty="0" err="1">
                <a:solidFill>
                  <a:schemeClr val="accent2">
                    <a:lumMod val="75000"/>
                  </a:schemeClr>
                </a:solidFill>
              </a:rPr>
              <a:t>AddPuesto</a:t>
            </a:r>
            <a:r>
              <a:rPr lang="es-ES" sz="1500" b="1" dirty="0">
                <a:solidFill>
                  <a:schemeClr val="accent2">
                    <a:lumMod val="75000"/>
                  </a:schemeClr>
                </a:solidFill>
              </a:rPr>
              <a:t>: </a:t>
            </a:r>
            <a:r>
              <a:rPr lang="es-ES" sz="1500" dirty="0">
                <a:solidFill>
                  <a:schemeClr val="tx1"/>
                </a:solidFill>
              </a:rPr>
              <a:t>SP que cargar un nuevo Puesto en la tabla “Puestos"</a:t>
            </a:r>
          </a:p>
        </p:txBody>
      </p:sp>
      <p:sp>
        <p:nvSpPr>
          <p:cNvPr id="20" name="CuadroTexto 19">
            <a:extLst>
              <a:ext uri="{FF2B5EF4-FFF2-40B4-BE49-F238E27FC236}">
                <a16:creationId xmlns:a16="http://schemas.microsoft.com/office/drawing/2014/main" id="{C73D9742-9953-9023-64F7-18CDF56E4CC4}"/>
              </a:ext>
            </a:extLst>
          </p:cNvPr>
          <p:cNvSpPr txBox="1"/>
          <p:nvPr/>
        </p:nvSpPr>
        <p:spPr>
          <a:xfrm>
            <a:off x="497888" y="3250919"/>
            <a:ext cx="1879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sng" strike="noStrike" kern="1200" cap="none" spc="0" normalizeH="0" baseline="0" noProof="0" dirty="0">
                <a:ln>
                  <a:noFill/>
                </a:ln>
                <a:solidFill>
                  <a:srgbClr val="9A2EBE">
                    <a:lumMod val="75000"/>
                  </a:srgbClr>
                </a:solidFill>
                <a:effectLst/>
                <a:uLnTx/>
                <a:uFillTx/>
                <a:latin typeface="Avenir Next LT Pro"/>
                <a:ea typeface="+mn-ea"/>
                <a:cs typeface="+mn-cs"/>
              </a:rPr>
              <a:t>Código</a:t>
            </a:r>
            <a:endParaRPr kumimoji="0" lang="en-US" sz="1800" b="1" i="0" u="sng" strike="noStrike" kern="1200" cap="none" spc="0" normalizeH="0" baseline="0" noProof="0" dirty="0">
              <a:ln>
                <a:noFill/>
              </a:ln>
              <a:solidFill>
                <a:srgbClr val="9A2EBE">
                  <a:lumMod val="75000"/>
                </a:srgbClr>
              </a:solidFill>
              <a:effectLst/>
              <a:uLnTx/>
              <a:uFillTx/>
              <a:latin typeface="Avenir Next LT Pro"/>
              <a:ea typeface="+mn-ea"/>
              <a:cs typeface="+mn-cs"/>
            </a:endParaRPr>
          </a:p>
        </p:txBody>
      </p:sp>
      <p:sp>
        <p:nvSpPr>
          <p:cNvPr id="21" name="CuadroTexto 20">
            <a:extLst>
              <a:ext uri="{FF2B5EF4-FFF2-40B4-BE49-F238E27FC236}">
                <a16:creationId xmlns:a16="http://schemas.microsoft.com/office/drawing/2014/main" id="{492E5624-EFF0-9288-A694-9036FC737B2F}"/>
              </a:ext>
            </a:extLst>
          </p:cNvPr>
          <p:cNvSpPr txBox="1"/>
          <p:nvPr/>
        </p:nvSpPr>
        <p:spPr>
          <a:xfrm>
            <a:off x="7167832" y="3244334"/>
            <a:ext cx="1879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sng" strike="noStrike" kern="1200" cap="none" spc="0" normalizeH="0" baseline="0" noProof="0" dirty="0">
                <a:ln>
                  <a:noFill/>
                </a:ln>
                <a:solidFill>
                  <a:srgbClr val="9A2EBE">
                    <a:lumMod val="75000"/>
                  </a:srgbClr>
                </a:solidFill>
                <a:effectLst/>
                <a:uLnTx/>
                <a:uFillTx/>
                <a:latin typeface="Avenir Next LT Pro"/>
                <a:ea typeface="+mn-ea"/>
                <a:cs typeface="+mn-cs"/>
              </a:rPr>
              <a:t>Vista previa</a:t>
            </a:r>
            <a:endParaRPr kumimoji="0" lang="en-US" sz="1800" b="1" i="0" u="sng" strike="noStrike" kern="1200" cap="none" spc="0" normalizeH="0" baseline="0" noProof="0" dirty="0">
              <a:ln>
                <a:noFill/>
              </a:ln>
              <a:solidFill>
                <a:srgbClr val="9A2EBE">
                  <a:lumMod val="75000"/>
                </a:srgbClr>
              </a:solidFill>
              <a:effectLst/>
              <a:uLnTx/>
              <a:uFillTx/>
              <a:latin typeface="Avenir Next LT Pro"/>
              <a:ea typeface="+mn-ea"/>
              <a:cs typeface="+mn-cs"/>
            </a:endParaRPr>
          </a:p>
        </p:txBody>
      </p:sp>
      <p:pic>
        <p:nvPicPr>
          <p:cNvPr id="8" name="Imagen 7">
            <a:extLst>
              <a:ext uri="{FF2B5EF4-FFF2-40B4-BE49-F238E27FC236}">
                <a16:creationId xmlns:a16="http://schemas.microsoft.com/office/drawing/2014/main" id="{27FC8D6E-18FF-64D7-F4F9-65B8D5E97742}"/>
              </a:ext>
            </a:extLst>
          </p:cNvPr>
          <p:cNvPicPr>
            <a:picLocks noChangeAspect="1"/>
          </p:cNvPicPr>
          <p:nvPr/>
        </p:nvPicPr>
        <p:blipFill>
          <a:blip r:embed="rId3"/>
          <a:stretch>
            <a:fillRect/>
          </a:stretch>
        </p:blipFill>
        <p:spPr>
          <a:xfrm>
            <a:off x="7697987" y="4052502"/>
            <a:ext cx="2698889" cy="184159"/>
          </a:xfrm>
          <a:prstGeom prst="rect">
            <a:avLst/>
          </a:prstGeom>
        </p:spPr>
      </p:pic>
      <p:pic>
        <p:nvPicPr>
          <p:cNvPr id="14" name="Imagen 13">
            <a:extLst>
              <a:ext uri="{FF2B5EF4-FFF2-40B4-BE49-F238E27FC236}">
                <a16:creationId xmlns:a16="http://schemas.microsoft.com/office/drawing/2014/main" id="{E7DEBD07-B6FC-6D12-AA9F-D178F23C485E}"/>
              </a:ext>
            </a:extLst>
          </p:cNvPr>
          <p:cNvPicPr>
            <a:picLocks noChangeAspect="1"/>
          </p:cNvPicPr>
          <p:nvPr/>
        </p:nvPicPr>
        <p:blipFill>
          <a:blip r:embed="rId4"/>
          <a:stretch>
            <a:fillRect/>
          </a:stretch>
        </p:blipFill>
        <p:spPr>
          <a:xfrm>
            <a:off x="8143144" y="4725142"/>
            <a:ext cx="1803493" cy="1168460"/>
          </a:xfrm>
          <a:prstGeom prst="rect">
            <a:avLst/>
          </a:prstGeom>
        </p:spPr>
      </p:pic>
      <p:pic>
        <p:nvPicPr>
          <p:cNvPr id="18" name="Imagen 17">
            <a:extLst>
              <a:ext uri="{FF2B5EF4-FFF2-40B4-BE49-F238E27FC236}">
                <a16:creationId xmlns:a16="http://schemas.microsoft.com/office/drawing/2014/main" id="{C418B6A8-CC32-4420-1510-430864F43330}"/>
              </a:ext>
            </a:extLst>
          </p:cNvPr>
          <p:cNvPicPr>
            <a:picLocks noChangeAspect="1"/>
          </p:cNvPicPr>
          <p:nvPr/>
        </p:nvPicPr>
        <p:blipFill>
          <a:blip r:embed="rId5"/>
          <a:stretch>
            <a:fillRect/>
          </a:stretch>
        </p:blipFill>
        <p:spPr>
          <a:xfrm>
            <a:off x="838200" y="4144581"/>
            <a:ext cx="3829247" cy="1358970"/>
          </a:xfrm>
          <a:prstGeom prst="rect">
            <a:avLst/>
          </a:prstGeom>
        </p:spPr>
      </p:pic>
      <p:sp>
        <p:nvSpPr>
          <p:cNvPr id="3" name="Marcador de número de diapositiva 2">
            <a:extLst>
              <a:ext uri="{FF2B5EF4-FFF2-40B4-BE49-F238E27FC236}">
                <a16:creationId xmlns:a16="http://schemas.microsoft.com/office/drawing/2014/main" id="{BDDDF5D8-9A2C-D9C5-619F-95B211C8CAB6}"/>
              </a:ext>
            </a:extLst>
          </p:cNvPr>
          <p:cNvSpPr>
            <a:spLocks noGrp="1"/>
          </p:cNvSpPr>
          <p:nvPr>
            <p:ph type="sldNum" sz="quarter" idx="12"/>
          </p:nvPr>
        </p:nvSpPr>
        <p:spPr/>
        <p:txBody>
          <a:bodyPr/>
          <a:lstStyle/>
          <a:p>
            <a:fld id="{73B850FF-6169-4056-8077-06FFA93A5366}" type="slidenum">
              <a:rPr lang="en-US" b="1" smtClean="0">
                <a:solidFill>
                  <a:schemeClr val="accent2">
                    <a:lumMod val="75000"/>
                    <a:alpha val="60000"/>
                  </a:schemeClr>
                </a:solidFill>
              </a:rPr>
              <a:t>22</a:t>
            </a:fld>
            <a:endParaRPr lang="en-US" b="1">
              <a:solidFill>
                <a:schemeClr val="accent2">
                  <a:lumMod val="75000"/>
                  <a:alpha val="60000"/>
                </a:schemeClr>
              </a:solidFill>
            </a:endParaRPr>
          </a:p>
        </p:txBody>
      </p:sp>
      <p:pic>
        <p:nvPicPr>
          <p:cNvPr id="5" name="Gráfico 4" descr="Introducir con relleno sólido">
            <a:hlinkClick r:id="rId6" action="ppaction://hlinksldjump"/>
            <a:extLst>
              <a:ext uri="{FF2B5EF4-FFF2-40B4-BE49-F238E27FC236}">
                <a16:creationId xmlns:a16="http://schemas.microsoft.com/office/drawing/2014/main" id="{52786BE6-5B89-2885-C551-EF8A5B1C4F5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450320" y="0"/>
            <a:ext cx="751840" cy="751840"/>
          </a:xfrm>
          <a:prstGeom prst="rect">
            <a:avLst/>
          </a:prstGeom>
        </p:spPr>
      </p:pic>
    </p:spTree>
    <p:extLst>
      <p:ext uri="{BB962C8B-B14F-4D97-AF65-F5344CB8AC3E}">
        <p14:creationId xmlns:p14="http://schemas.microsoft.com/office/powerpoint/2010/main" val="12819392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11" name="Rectangle 10">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13" name="Rectangle 12">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
            <a:ext cx="12192000" cy="221768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lumMod val="65000"/>
                  <a:lumOff val="35000"/>
                </a:srgbClr>
              </a:solidFill>
              <a:effectLst/>
              <a:uLnTx/>
              <a:uFillTx/>
              <a:latin typeface="AvenirNext LT Pro Medium" panose="020B0504020202020204" pitchFamily="34" charset="0"/>
              <a:ea typeface="+mn-ea"/>
              <a:cs typeface="+mn-cs"/>
            </a:endParaRPr>
          </a:p>
        </p:txBody>
      </p:sp>
      <p:sp>
        <p:nvSpPr>
          <p:cNvPr id="15" name="Rectangle 14">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1999" cy="2224386"/>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venir Next LT Pro"/>
              <a:ea typeface="+mn-ea"/>
              <a:cs typeface="+mn-cs"/>
            </a:endParaRPr>
          </a:p>
        </p:txBody>
      </p:sp>
      <p:sp>
        <p:nvSpPr>
          <p:cNvPr id="2" name="Título 1">
            <a:extLst>
              <a:ext uri="{FF2B5EF4-FFF2-40B4-BE49-F238E27FC236}">
                <a16:creationId xmlns:a16="http://schemas.microsoft.com/office/drawing/2014/main" id="{5B8B9AB7-A874-E6EC-630C-EC6E6032D86A}"/>
              </a:ext>
            </a:extLst>
          </p:cNvPr>
          <p:cNvSpPr>
            <a:spLocks noGrp="1"/>
          </p:cNvSpPr>
          <p:nvPr>
            <p:ph type="title"/>
          </p:nvPr>
        </p:nvSpPr>
        <p:spPr>
          <a:xfrm>
            <a:off x="838200" y="381000"/>
            <a:ext cx="10003218" cy="1600124"/>
          </a:xfrm>
        </p:spPr>
        <p:txBody>
          <a:bodyPr>
            <a:normAutofit/>
          </a:bodyPr>
          <a:lstStyle/>
          <a:p>
            <a:r>
              <a:rPr lang="es-ES" dirty="0" err="1"/>
              <a:t>Stored</a:t>
            </a:r>
            <a:r>
              <a:rPr lang="es-ES" dirty="0"/>
              <a:t> </a:t>
            </a:r>
            <a:r>
              <a:rPr lang="es-ES" dirty="0" err="1"/>
              <a:t>Procedure</a:t>
            </a:r>
            <a:endParaRPr lang="en-US" dirty="0"/>
          </a:p>
        </p:txBody>
      </p:sp>
      <p:sp>
        <p:nvSpPr>
          <p:cNvPr id="4" name="Marcador de contenido 2">
            <a:extLst>
              <a:ext uri="{FF2B5EF4-FFF2-40B4-BE49-F238E27FC236}">
                <a16:creationId xmlns:a16="http://schemas.microsoft.com/office/drawing/2014/main" id="{F0C0C143-2C28-8D8A-178C-A154F6499CA3}"/>
              </a:ext>
            </a:extLst>
          </p:cNvPr>
          <p:cNvSpPr>
            <a:spLocks noGrp="1"/>
          </p:cNvSpPr>
          <p:nvPr>
            <p:ph idx="1"/>
          </p:nvPr>
        </p:nvSpPr>
        <p:spPr>
          <a:xfrm>
            <a:off x="838200" y="2245984"/>
            <a:ext cx="10723880" cy="963038"/>
          </a:xfrm>
        </p:spPr>
        <p:txBody>
          <a:bodyPr anchor="ctr">
            <a:normAutofit/>
          </a:bodyPr>
          <a:lstStyle/>
          <a:p>
            <a:pPr>
              <a:lnSpc>
                <a:spcPct val="100000"/>
              </a:lnSpc>
            </a:pPr>
            <a:r>
              <a:rPr lang="es-ES" sz="1500" b="1" dirty="0">
                <a:solidFill>
                  <a:schemeClr val="accent2">
                    <a:lumMod val="75000"/>
                  </a:schemeClr>
                </a:solidFill>
              </a:rPr>
              <a:t>SP Productos Caros: </a:t>
            </a:r>
            <a:r>
              <a:rPr lang="es-ES" sz="1500" dirty="0">
                <a:solidFill>
                  <a:schemeClr val="tx1"/>
                </a:solidFill>
              </a:rPr>
              <a:t>SP que devuelven los productos más caros después de introducida la variable a analizar</a:t>
            </a:r>
          </a:p>
        </p:txBody>
      </p:sp>
      <p:sp>
        <p:nvSpPr>
          <p:cNvPr id="20" name="CuadroTexto 19">
            <a:extLst>
              <a:ext uri="{FF2B5EF4-FFF2-40B4-BE49-F238E27FC236}">
                <a16:creationId xmlns:a16="http://schemas.microsoft.com/office/drawing/2014/main" id="{C73D9742-9953-9023-64F7-18CDF56E4CC4}"/>
              </a:ext>
            </a:extLst>
          </p:cNvPr>
          <p:cNvSpPr txBox="1"/>
          <p:nvPr/>
        </p:nvSpPr>
        <p:spPr>
          <a:xfrm>
            <a:off x="497888" y="3250919"/>
            <a:ext cx="1879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sng" strike="noStrike" kern="1200" cap="none" spc="0" normalizeH="0" baseline="0" noProof="0" dirty="0">
                <a:ln>
                  <a:noFill/>
                </a:ln>
                <a:solidFill>
                  <a:srgbClr val="9A2EBE">
                    <a:lumMod val="75000"/>
                  </a:srgbClr>
                </a:solidFill>
                <a:effectLst/>
                <a:uLnTx/>
                <a:uFillTx/>
                <a:latin typeface="Avenir Next LT Pro"/>
                <a:ea typeface="+mn-ea"/>
                <a:cs typeface="+mn-cs"/>
              </a:rPr>
              <a:t>Código</a:t>
            </a:r>
            <a:endParaRPr kumimoji="0" lang="en-US" sz="1800" b="1" i="0" u="sng" strike="noStrike" kern="1200" cap="none" spc="0" normalizeH="0" baseline="0" noProof="0" dirty="0">
              <a:ln>
                <a:noFill/>
              </a:ln>
              <a:solidFill>
                <a:srgbClr val="9A2EBE">
                  <a:lumMod val="75000"/>
                </a:srgbClr>
              </a:solidFill>
              <a:effectLst/>
              <a:uLnTx/>
              <a:uFillTx/>
              <a:latin typeface="Avenir Next LT Pro"/>
              <a:ea typeface="+mn-ea"/>
              <a:cs typeface="+mn-cs"/>
            </a:endParaRPr>
          </a:p>
        </p:txBody>
      </p:sp>
      <p:sp>
        <p:nvSpPr>
          <p:cNvPr id="21" name="CuadroTexto 20">
            <a:extLst>
              <a:ext uri="{FF2B5EF4-FFF2-40B4-BE49-F238E27FC236}">
                <a16:creationId xmlns:a16="http://schemas.microsoft.com/office/drawing/2014/main" id="{492E5624-EFF0-9288-A694-9036FC737B2F}"/>
              </a:ext>
            </a:extLst>
          </p:cNvPr>
          <p:cNvSpPr txBox="1"/>
          <p:nvPr/>
        </p:nvSpPr>
        <p:spPr>
          <a:xfrm>
            <a:off x="7167832" y="3244334"/>
            <a:ext cx="1879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1" i="0" u="sng" strike="noStrike" kern="1200" cap="none" spc="0" normalizeH="0" baseline="0" noProof="0" dirty="0">
                <a:ln>
                  <a:noFill/>
                </a:ln>
                <a:solidFill>
                  <a:srgbClr val="9A2EBE">
                    <a:lumMod val="75000"/>
                  </a:srgbClr>
                </a:solidFill>
                <a:effectLst/>
                <a:uLnTx/>
                <a:uFillTx/>
                <a:latin typeface="Avenir Next LT Pro"/>
                <a:ea typeface="+mn-ea"/>
                <a:cs typeface="+mn-cs"/>
              </a:rPr>
              <a:t>Vista previa</a:t>
            </a:r>
            <a:endParaRPr kumimoji="0" lang="en-US" sz="1800" b="1" i="0" u="sng" strike="noStrike" kern="1200" cap="none" spc="0" normalizeH="0" baseline="0" noProof="0" dirty="0">
              <a:ln>
                <a:noFill/>
              </a:ln>
              <a:solidFill>
                <a:srgbClr val="9A2EBE">
                  <a:lumMod val="75000"/>
                </a:srgbClr>
              </a:solidFill>
              <a:effectLst/>
              <a:uLnTx/>
              <a:uFillTx/>
              <a:latin typeface="Avenir Next LT Pro"/>
              <a:ea typeface="+mn-ea"/>
              <a:cs typeface="+mn-cs"/>
            </a:endParaRPr>
          </a:p>
        </p:txBody>
      </p:sp>
      <p:pic>
        <p:nvPicPr>
          <p:cNvPr id="6" name="Imagen 5">
            <a:extLst>
              <a:ext uri="{FF2B5EF4-FFF2-40B4-BE49-F238E27FC236}">
                <a16:creationId xmlns:a16="http://schemas.microsoft.com/office/drawing/2014/main" id="{24DDAF1E-AA5B-AC74-D469-BEABEEE3668D}"/>
              </a:ext>
            </a:extLst>
          </p:cNvPr>
          <p:cNvPicPr>
            <a:picLocks noChangeAspect="1"/>
          </p:cNvPicPr>
          <p:nvPr/>
        </p:nvPicPr>
        <p:blipFill>
          <a:blip r:embed="rId3"/>
          <a:stretch>
            <a:fillRect/>
          </a:stretch>
        </p:blipFill>
        <p:spPr>
          <a:xfrm>
            <a:off x="838200" y="4153613"/>
            <a:ext cx="4216617" cy="1739989"/>
          </a:xfrm>
          <a:prstGeom prst="rect">
            <a:avLst/>
          </a:prstGeom>
        </p:spPr>
      </p:pic>
      <p:pic>
        <p:nvPicPr>
          <p:cNvPr id="10" name="Imagen 9">
            <a:extLst>
              <a:ext uri="{FF2B5EF4-FFF2-40B4-BE49-F238E27FC236}">
                <a16:creationId xmlns:a16="http://schemas.microsoft.com/office/drawing/2014/main" id="{DBEF0C55-AF67-FF9A-710E-739B63DCF9A9}"/>
              </a:ext>
            </a:extLst>
          </p:cNvPr>
          <p:cNvPicPr>
            <a:picLocks noChangeAspect="1"/>
          </p:cNvPicPr>
          <p:nvPr/>
        </p:nvPicPr>
        <p:blipFill>
          <a:blip r:embed="rId4"/>
          <a:stretch>
            <a:fillRect/>
          </a:stretch>
        </p:blipFill>
        <p:spPr>
          <a:xfrm>
            <a:off x="7720176" y="3975005"/>
            <a:ext cx="2025754" cy="177809"/>
          </a:xfrm>
          <a:prstGeom prst="rect">
            <a:avLst/>
          </a:prstGeom>
        </p:spPr>
      </p:pic>
      <p:pic>
        <p:nvPicPr>
          <p:cNvPr id="16" name="Imagen 15">
            <a:extLst>
              <a:ext uri="{FF2B5EF4-FFF2-40B4-BE49-F238E27FC236}">
                <a16:creationId xmlns:a16="http://schemas.microsoft.com/office/drawing/2014/main" id="{ECA24B2B-3618-E56E-0FAE-453222541B54}"/>
              </a:ext>
            </a:extLst>
          </p:cNvPr>
          <p:cNvPicPr>
            <a:picLocks noChangeAspect="1"/>
          </p:cNvPicPr>
          <p:nvPr/>
        </p:nvPicPr>
        <p:blipFill>
          <a:blip r:embed="rId5"/>
          <a:stretch>
            <a:fillRect/>
          </a:stretch>
        </p:blipFill>
        <p:spPr>
          <a:xfrm>
            <a:off x="8039659" y="4514153"/>
            <a:ext cx="2025754" cy="1320868"/>
          </a:xfrm>
          <a:prstGeom prst="rect">
            <a:avLst/>
          </a:prstGeom>
        </p:spPr>
      </p:pic>
      <p:sp>
        <p:nvSpPr>
          <p:cNvPr id="3" name="Marcador de número de diapositiva 2">
            <a:extLst>
              <a:ext uri="{FF2B5EF4-FFF2-40B4-BE49-F238E27FC236}">
                <a16:creationId xmlns:a16="http://schemas.microsoft.com/office/drawing/2014/main" id="{7BD54856-AC82-4F73-A5B4-A17F05E3BA12}"/>
              </a:ext>
            </a:extLst>
          </p:cNvPr>
          <p:cNvSpPr>
            <a:spLocks noGrp="1"/>
          </p:cNvSpPr>
          <p:nvPr>
            <p:ph type="sldNum" sz="quarter" idx="12"/>
          </p:nvPr>
        </p:nvSpPr>
        <p:spPr/>
        <p:txBody>
          <a:bodyPr/>
          <a:lstStyle/>
          <a:p>
            <a:fld id="{73B850FF-6169-4056-8077-06FFA93A5366}" type="slidenum">
              <a:rPr lang="en-US" b="1" smtClean="0">
                <a:solidFill>
                  <a:schemeClr val="accent2">
                    <a:lumMod val="75000"/>
                    <a:alpha val="60000"/>
                  </a:schemeClr>
                </a:solidFill>
              </a:rPr>
              <a:t>23</a:t>
            </a:fld>
            <a:endParaRPr lang="en-US" b="1" dirty="0">
              <a:solidFill>
                <a:schemeClr val="accent2">
                  <a:lumMod val="75000"/>
                  <a:alpha val="60000"/>
                </a:schemeClr>
              </a:solidFill>
            </a:endParaRPr>
          </a:p>
        </p:txBody>
      </p:sp>
      <p:pic>
        <p:nvPicPr>
          <p:cNvPr id="5" name="Gráfico 4" descr="Introducir con relleno sólido">
            <a:hlinkClick r:id="rId6" action="ppaction://hlinksldjump"/>
            <a:extLst>
              <a:ext uri="{FF2B5EF4-FFF2-40B4-BE49-F238E27FC236}">
                <a16:creationId xmlns:a16="http://schemas.microsoft.com/office/drawing/2014/main" id="{9C21BAC1-898C-52F1-E648-0C65188AB8C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450320" y="0"/>
            <a:ext cx="751840" cy="751840"/>
          </a:xfrm>
          <a:prstGeom prst="rect">
            <a:avLst/>
          </a:prstGeom>
        </p:spPr>
      </p:pic>
    </p:spTree>
    <p:extLst>
      <p:ext uri="{BB962C8B-B14F-4D97-AF65-F5344CB8AC3E}">
        <p14:creationId xmlns:p14="http://schemas.microsoft.com/office/powerpoint/2010/main" val="113541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
            <a:ext cx="12192000" cy="221768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1999" cy="2224386"/>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5B8B9AB7-A874-E6EC-630C-EC6E6032D86A}"/>
              </a:ext>
            </a:extLst>
          </p:cNvPr>
          <p:cNvSpPr>
            <a:spLocks noGrp="1"/>
          </p:cNvSpPr>
          <p:nvPr>
            <p:ph type="title"/>
          </p:nvPr>
        </p:nvSpPr>
        <p:spPr>
          <a:xfrm>
            <a:off x="838200" y="381000"/>
            <a:ext cx="10003218" cy="1600124"/>
          </a:xfrm>
        </p:spPr>
        <p:txBody>
          <a:bodyPr>
            <a:normAutofit/>
          </a:bodyPr>
          <a:lstStyle/>
          <a:p>
            <a:r>
              <a:rPr lang="es-ES" dirty="0" err="1"/>
              <a:t>Triggers</a:t>
            </a:r>
            <a:endParaRPr lang="en-US" dirty="0"/>
          </a:p>
        </p:txBody>
      </p:sp>
      <p:sp>
        <p:nvSpPr>
          <p:cNvPr id="4" name="Marcador de contenido 2">
            <a:extLst>
              <a:ext uri="{FF2B5EF4-FFF2-40B4-BE49-F238E27FC236}">
                <a16:creationId xmlns:a16="http://schemas.microsoft.com/office/drawing/2014/main" id="{F0C0C143-2C28-8D8A-178C-A154F6499CA3}"/>
              </a:ext>
            </a:extLst>
          </p:cNvPr>
          <p:cNvSpPr>
            <a:spLocks noGrp="1"/>
          </p:cNvSpPr>
          <p:nvPr>
            <p:ph idx="1"/>
          </p:nvPr>
        </p:nvSpPr>
        <p:spPr>
          <a:xfrm>
            <a:off x="838200" y="2439773"/>
            <a:ext cx="10927080" cy="963038"/>
          </a:xfrm>
        </p:spPr>
        <p:txBody>
          <a:bodyPr anchor="ctr">
            <a:normAutofit/>
          </a:bodyPr>
          <a:lstStyle/>
          <a:p>
            <a:pPr>
              <a:lnSpc>
                <a:spcPct val="100000"/>
              </a:lnSpc>
            </a:pPr>
            <a:r>
              <a:rPr lang="es-ES" sz="1500" b="1" dirty="0" err="1">
                <a:solidFill>
                  <a:schemeClr val="accent2">
                    <a:lumMod val="75000"/>
                  </a:schemeClr>
                </a:solidFill>
              </a:rPr>
              <a:t>Trigger</a:t>
            </a:r>
            <a:r>
              <a:rPr lang="es-ES" sz="1500" b="1" dirty="0">
                <a:solidFill>
                  <a:schemeClr val="accent2">
                    <a:lumMod val="75000"/>
                  </a:schemeClr>
                </a:solidFill>
              </a:rPr>
              <a:t> Descuento Stock: </a:t>
            </a:r>
            <a:r>
              <a:rPr lang="es-ES" sz="1500" dirty="0">
                <a:solidFill>
                  <a:schemeClr val="tx1"/>
                </a:solidFill>
              </a:rPr>
              <a:t>Se crea un </a:t>
            </a:r>
            <a:r>
              <a:rPr lang="es-ES" sz="1500" dirty="0" err="1">
                <a:solidFill>
                  <a:schemeClr val="tx1"/>
                </a:solidFill>
              </a:rPr>
              <a:t>Tiggers</a:t>
            </a:r>
            <a:r>
              <a:rPr lang="es-ES" sz="1500" dirty="0">
                <a:solidFill>
                  <a:schemeClr val="tx1"/>
                </a:solidFill>
              </a:rPr>
              <a:t> que descuenta el stock de los productos que se cargan, actualizan o eliminan en un presupuesto</a:t>
            </a:r>
          </a:p>
        </p:txBody>
      </p:sp>
      <p:sp>
        <p:nvSpPr>
          <p:cNvPr id="20" name="CuadroTexto 19">
            <a:extLst>
              <a:ext uri="{FF2B5EF4-FFF2-40B4-BE49-F238E27FC236}">
                <a16:creationId xmlns:a16="http://schemas.microsoft.com/office/drawing/2014/main" id="{C73D9742-9953-9023-64F7-18CDF56E4CC4}"/>
              </a:ext>
            </a:extLst>
          </p:cNvPr>
          <p:cNvSpPr txBox="1"/>
          <p:nvPr/>
        </p:nvSpPr>
        <p:spPr>
          <a:xfrm>
            <a:off x="497888" y="3250919"/>
            <a:ext cx="1879600" cy="369332"/>
          </a:xfrm>
          <a:prstGeom prst="rect">
            <a:avLst/>
          </a:prstGeom>
          <a:noFill/>
        </p:spPr>
        <p:txBody>
          <a:bodyPr wrap="square" rtlCol="0">
            <a:spAutoFit/>
          </a:bodyPr>
          <a:lstStyle/>
          <a:p>
            <a:r>
              <a:rPr lang="es-ES" b="1" u="sng" dirty="0">
                <a:solidFill>
                  <a:schemeClr val="accent2">
                    <a:lumMod val="75000"/>
                  </a:schemeClr>
                </a:solidFill>
              </a:rPr>
              <a:t>Código</a:t>
            </a:r>
            <a:endParaRPr lang="en-US" b="1" u="sng" dirty="0">
              <a:solidFill>
                <a:schemeClr val="accent2">
                  <a:lumMod val="75000"/>
                </a:schemeClr>
              </a:solidFill>
            </a:endParaRPr>
          </a:p>
        </p:txBody>
      </p:sp>
      <p:sp>
        <p:nvSpPr>
          <p:cNvPr id="21" name="CuadroTexto 20">
            <a:extLst>
              <a:ext uri="{FF2B5EF4-FFF2-40B4-BE49-F238E27FC236}">
                <a16:creationId xmlns:a16="http://schemas.microsoft.com/office/drawing/2014/main" id="{492E5624-EFF0-9288-A694-9036FC737B2F}"/>
              </a:ext>
            </a:extLst>
          </p:cNvPr>
          <p:cNvSpPr txBox="1"/>
          <p:nvPr/>
        </p:nvSpPr>
        <p:spPr>
          <a:xfrm>
            <a:off x="7167832" y="3244334"/>
            <a:ext cx="1879600" cy="369332"/>
          </a:xfrm>
          <a:prstGeom prst="rect">
            <a:avLst/>
          </a:prstGeom>
          <a:noFill/>
        </p:spPr>
        <p:txBody>
          <a:bodyPr wrap="square" rtlCol="0">
            <a:spAutoFit/>
          </a:bodyPr>
          <a:lstStyle/>
          <a:p>
            <a:r>
              <a:rPr lang="es-ES" b="1" u="sng" dirty="0">
                <a:solidFill>
                  <a:schemeClr val="accent2">
                    <a:lumMod val="75000"/>
                  </a:schemeClr>
                </a:solidFill>
              </a:rPr>
              <a:t>Vista previa</a:t>
            </a:r>
            <a:endParaRPr lang="en-US" b="1" u="sng" dirty="0">
              <a:solidFill>
                <a:schemeClr val="accent2">
                  <a:lumMod val="75000"/>
                </a:schemeClr>
              </a:solidFill>
            </a:endParaRPr>
          </a:p>
        </p:txBody>
      </p:sp>
      <p:pic>
        <p:nvPicPr>
          <p:cNvPr id="5" name="Imagen 4">
            <a:extLst>
              <a:ext uri="{FF2B5EF4-FFF2-40B4-BE49-F238E27FC236}">
                <a16:creationId xmlns:a16="http://schemas.microsoft.com/office/drawing/2014/main" id="{515DD6F7-5336-7584-FE28-6136C1F4BBBF}"/>
              </a:ext>
            </a:extLst>
          </p:cNvPr>
          <p:cNvPicPr>
            <a:picLocks noChangeAspect="1"/>
          </p:cNvPicPr>
          <p:nvPr/>
        </p:nvPicPr>
        <p:blipFill>
          <a:blip r:embed="rId3"/>
          <a:stretch>
            <a:fillRect/>
          </a:stretch>
        </p:blipFill>
        <p:spPr>
          <a:xfrm>
            <a:off x="609979" y="3770439"/>
            <a:ext cx="2344812" cy="1244554"/>
          </a:xfrm>
          <a:prstGeom prst="rect">
            <a:avLst/>
          </a:prstGeom>
        </p:spPr>
      </p:pic>
      <p:pic>
        <p:nvPicPr>
          <p:cNvPr id="8" name="Imagen 7">
            <a:extLst>
              <a:ext uri="{FF2B5EF4-FFF2-40B4-BE49-F238E27FC236}">
                <a16:creationId xmlns:a16="http://schemas.microsoft.com/office/drawing/2014/main" id="{8D326E7E-708A-81A1-26BF-96ABBEDD2B47}"/>
              </a:ext>
            </a:extLst>
          </p:cNvPr>
          <p:cNvPicPr>
            <a:picLocks noChangeAspect="1"/>
          </p:cNvPicPr>
          <p:nvPr/>
        </p:nvPicPr>
        <p:blipFill>
          <a:blip r:embed="rId4"/>
          <a:stretch>
            <a:fillRect/>
          </a:stretch>
        </p:blipFill>
        <p:spPr>
          <a:xfrm>
            <a:off x="1517294" y="5314219"/>
            <a:ext cx="3140589" cy="1244554"/>
          </a:xfrm>
          <a:prstGeom prst="rect">
            <a:avLst/>
          </a:prstGeom>
        </p:spPr>
      </p:pic>
      <p:pic>
        <p:nvPicPr>
          <p:cNvPr id="14" name="Imagen 13">
            <a:extLst>
              <a:ext uri="{FF2B5EF4-FFF2-40B4-BE49-F238E27FC236}">
                <a16:creationId xmlns:a16="http://schemas.microsoft.com/office/drawing/2014/main" id="{90BCF6C0-D870-5681-A856-4EB9321B0B27}"/>
              </a:ext>
            </a:extLst>
          </p:cNvPr>
          <p:cNvPicPr>
            <a:picLocks noChangeAspect="1"/>
          </p:cNvPicPr>
          <p:nvPr/>
        </p:nvPicPr>
        <p:blipFill>
          <a:blip r:embed="rId5"/>
          <a:stretch>
            <a:fillRect/>
          </a:stretch>
        </p:blipFill>
        <p:spPr>
          <a:xfrm>
            <a:off x="3087589" y="3770439"/>
            <a:ext cx="2566326" cy="1244554"/>
          </a:xfrm>
          <a:prstGeom prst="rect">
            <a:avLst/>
          </a:prstGeom>
        </p:spPr>
      </p:pic>
      <p:pic>
        <p:nvPicPr>
          <p:cNvPr id="6" name="Imagen 5">
            <a:extLst>
              <a:ext uri="{FF2B5EF4-FFF2-40B4-BE49-F238E27FC236}">
                <a16:creationId xmlns:a16="http://schemas.microsoft.com/office/drawing/2014/main" id="{C0B657D2-C0E1-908A-6E36-9CFC32278796}"/>
              </a:ext>
            </a:extLst>
          </p:cNvPr>
          <p:cNvPicPr>
            <a:picLocks noChangeAspect="1"/>
          </p:cNvPicPr>
          <p:nvPr/>
        </p:nvPicPr>
        <p:blipFill>
          <a:blip r:embed="rId6"/>
          <a:stretch>
            <a:fillRect/>
          </a:stretch>
        </p:blipFill>
        <p:spPr>
          <a:xfrm>
            <a:off x="7490959" y="3904022"/>
            <a:ext cx="2863997" cy="520727"/>
          </a:xfrm>
          <a:prstGeom prst="rect">
            <a:avLst/>
          </a:prstGeom>
        </p:spPr>
      </p:pic>
      <p:pic>
        <p:nvPicPr>
          <p:cNvPr id="10" name="Imagen 9">
            <a:extLst>
              <a:ext uri="{FF2B5EF4-FFF2-40B4-BE49-F238E27FC236}">
                <a16:creationId xmlns:a16="http://schemas.microsoft.com/office/drawing/2014/main" id="{20F1D094-EC76-D00F-3CC3-A79FAA83B28A}"/>
              </a:ext>
            </a:extLst>
          </p:cNvPr>
          <p:cNvPicPr>
            <a:picLocks noChangeAspect="1"/>
          </p:cNvPicPr>
          <p:nvPr/>
        </p:nvPicPr>
        <p:blipFill>
          <a:blip r:embed="rId7"/>
          <a:stretch>
            <a:fillRect/>
          </a:stretch>
        </p:blipFill>
        <p:spPr>
          <a:xfrm>
            <a:off x="7497309" y="5559233"/>
            <a:ext cx="2857647" cy="673135"/>
          </a:xfrm>
          <a:prstGeom prst="rect">
            <a:avLst/>
          </a:prstGeom>
        </p:spPr>
      </p:pic>
      <p:pic>
        <p:nvPicPr>
          <p:cNvPr id="16" name="Imagen 15">
            <a:extLst>
              <a:ext uri="{FF2B5EF4-FFF2-40B4-BE49-F238E27FC236}">
                <a16:creationId xmlns:a16="http://schemas.microsoft.com/office/drawing/2014/main" id="{4DEA870A-2A6A-9528-DAA0-DB434A62C4A7}"/>
              </a:ext>
            </a:extLst>
          </p:cNvPr>
          <p:cNvPicPr>
            <a:picLocks noChangeAspect="1"/>
          </p:cNvPicPr>
          <p:nvPr/>
        </p:nvPicPr>
        <p:blipFill>
          <a:blip r:embed="rId8"/>
          <a:stretch>
            <a:fillRect/>
          </a:stretch>
        </p:blipFill>
        <p:spPr>
          <a:xfrm>
            <a:off x="7113757" y="4844640"/>
            <a:ext cx="3867349" cy="190510"/>
          </a:xfrm>
          <a:prstGeom prst="rect">
            <a:avLst/>
          </a:prstGeom>
        </p:spPr>
      </p:pic>
      <p:sp>
        <p:nvSpPr>
          <p:cNvPr id="3" name="Marcador de número de diapositiva 2">
            <a:extLst>
              <a:ext uri="{FF2B5EF4-FFF2-40B4-BE49-F238E27FC236}">
                <a16:creationId xmlns:a16="http://schemas.microsoft.com/office/drawing/2014/main" id="{34628A60-EC75-ECCD-DA63-7E36F1F17D87}"/>
              </a:ext>
            </a:extLst>
          </p:cNvPr>
          <p:cNvSpPr>
            <a:spLocks noGrp="1"/>
          </p:cNvSpPr>
          <p:nvPr>
            <p:ph type="sldNum" sz="quarter" idx="12"/>
          </p:nvPr>
        </p:nvSpPr>
        <p:spPr/>
        <p:txBody>
          <a:bodyPr/>
          <a:lstStyle/>
          <a:p>
            <a:fld id="{73B850FF-6169-4056-8077-06FFA93A5366}" type="slidenum">
              <a:rPr lang="en-US" b="1" smtClean="0">
                <a:solidFill>
                  <a:schemeClr val="accent2">
                    <a:lumMod val="75000"/>
                    <a:alpha val="60000"/>
                  </a:schemeClr>
                </a:solidFill>
              </a:rPr>
              <a:t>24</a:t>
            </a:fld>
            <a:endParaRPr lang="en-US" b="1">
              <a:solidFill>
                <a:schemeClr val="accent2">
                  <a:lumMod val="75000"/>
                  <a:alpha val="60000"/>
                </a:schemeClr>
              </a:solidFill>
            </a:endParaRPr>
          </a:p>
        </p:txBody>
      </p:sp>
      <p:pic>
        <p:nvPicPr>
          <p:cNvPr id="7" name="Gráfico 6" descr="Introducir con relleno sólido">
            <a:hlinkClick r:id="rId9" action="ppaction://hlinksldjump"/>
            <a:extLst>
              <a:ext uri="{FF2B5EF4-FFF2-40B4-BE49-F238E27FC236}">
                <a16:creationId xmlns:a16="http://schemas.microsoft.com/office/drawing/2014/main" id="{BB28B4CB-0694-DA27-7D57-0C0ACDFD1D2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450320" y="0"/>
            <a:ext cx="751840" cy="751840"/>
          </a:xfrm>
          <a:prstGeom prst="rect">
            <a:avLst/>
          </a:prstGeom>
        </p:spPr>
      </p:pic>
    </p:spTree>
    <p:extLst>
      <p:ext uri="{BB962C8B-B14F-4D97-AF65-F5344CB8AC3E}">
        <p14:creationId xmlns:p14="http://schemas.microsoft.com/office/powerpoint/2010/main" val="38228783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
            <a:ext cx="12192000" cy="221768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1999" cy="2224386"/>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5B8B9AB7-A874-E6EC-630C-EC6E6032D86A}"/>
              </a:ext>
            </a:extLst>
          </p:cNvPr>
          <p:cNvSpPr>
            <a:spLocks noGrp="1"/>
          </p:cNvSpPr>
          <p:nvPr>
            <p:ph type="title"/>
          </p:nvPr>
        </p:nvSpPr>
        <p:spPr>
          <a:xfrm>
            <a:off x="838200" y="381000"/>
            <a:ext cx="10003218" cy="1600124"/>
          </a:xfrm>
        </p:spPr>
        <p:txBody>
          <a:bodyPr>
            <a:normAutofit/>
          </a:bodyPr>
          <a:lstStyle/>
          <a:p>
            <a:r>
              <a:rPr lang="es-ES" dirty="0" err="1"/>
              <a:t>Triggers</a:t>
            </a:r>
            <a:endParaRPr lang="en-US" dirty="0"/>
          </a:p>
        </p:txBody>
      </p:sp>
      <p:sp>
        <p:nvSpPr>
          <p:cNvPr id="4" name="Marcador de contenido 2">
            <a:extLst>
              <a:ext uri="{FF2B5EF4-FFF2-40B4-BE49-F238E27FC236}">
                <a16:creationId xmlns:a16="http://schemas.microsoft.com/office/drawing/2014/main" id="{F0C0C143-2C28-8D8A-178C-A154F6499CA3}"/>
              </a:ext>
            </a:extLst>
          </p:cNvPr>
          <p:cNvSpPr>
            <a:spLocks noGrp="1"/>
          </p:cNvSpPr>
          <p:nvPr>
            <p:ph idx="1"/>
          </p:nvPr>
        </p:nvSpPr>
        <p:spPr>
          <a:xfrm>
            <a:off x="838200" y="2439773"/>
            <a:ext cx="10927080" cy="963038"/>
          </a:xfrm>
        </p:spPr>
        <p:txBody>
          <a:bodyPr anchor="ctr">
            <a:normAutofit/>
          </a:bodyPr>
          <a:lstStyle/>
          <a:p>
            <a:pPr>
              <a:lnSpc>
                <a:spcPct val="100000"/>
              </a:lnSpc>
            </a:pPr>
            <a:r>
              <a:rPr lang="es-ES" sz="1500" b="1" dirty="0" err="1">
                <a:solidFill>
                  <a:schemeClr val="accent2">
                    <a:lumMod val="75000"/>
                  </a:schemeClr>
                </a:solidFill>
              </a:rPr>
              <a:t>Trigger</a:t>
            </a:r>
            <a:r>
              <a:rPr lang="es-ES" sz="1500" b="1" dirty="0">
                <a:solidFill>
                  <a:schemeClr val="accent2">
                    <a:lumMod val="75000"/>
                  </a:schemeClr>
                </a:solidFill>
              </a:rPr>
              <a:t> Calculo Precio de Venta: </a:t>
            </a:r>
            <a:r>
              <a:rPr lang="es-ES" sz="1500" dirty="0">
                <a:solidFill>
                  <a:schemeClr val="tx1"/>
                </a:solidFill>
              </a:rPr>
              <a:t>Se crea un </a:t>
            </a:r>
            <a:r>
              <a:rPr lang="es-ES" sz="1500" dirty="0" err="1">
                <a:solidFill>
                  <a:schemeClr val="tx1"/>
                </a:solidFill>
              </a:rPr>
              <a:t>Tiggers</a:t>
            </a:r>
            <a:r>
              <a:rPr lang="es-ES" sz="1500" dirty="0">
                <a:solidFill>
                  <a:schemeClr val="tx1"/>
                </a:solidFill>
              </a:rPr>
              <a:t> que calcula el precio de venta de cada producto dentro de la tabla producto, cuando el mismo es cargado o actualizado</a:t>
            </a:r>
          </a:p>
        </p:txBody>
      </p:sp>
      <p:sp>
        <p:nvSpPr>
          <p:cNvPr id="20" name="CuadroTexto 19">
            <a:extLst>
              <a:ext uri="{FF2B5EF4-FFF2-40B4-BE49-F238E27FC236}">
                <a16:creationId xmlns:a16="http://schemas.microsoft.com/office/drawing/2014/main" id="{C73D9742-9953-9023-64F7-18CDF56E4CC4}"/>
              </a:ext>
            </a:extLst>
          </p:cNvPr>
          <p:cNvSpPr txBox="1"/>
          <p:nvPr/>
        </p:nvSpPr>
        <p:spPr>
          <a:xfrm>
            <a:off x="497888" y="3250919"/>
            <a:ext cx="1879600" cy="369332"/>
          </a:xfrm>
          <a:prstGeom prst="rect">
            <a:avLst/>
          </a:prstGeom>
          <a:noFill/>
        </p:spPr>
        <p:txBody>
          <a:bodyPr wrap="square" rtlCol="0">
            <a:spAutoFit/>
          </a:bodyPr>
          <a:lstStyle/>
          <a:p>
            <a:r>
              <a:rPr lang="es-ES" b="1" u="sng" dirty="0">
                <a:solidFill>
                  <a:schemeClr val="accent2">
                    <a:lumMod val="75000"/>
                  </a:schemeClr>
                </a:solidFill>
              </a:rPr>
              <a:t>Código</a:t>
            </a:r>
            <a:endParaRPr lang="en-US" b="1" u="sng" dirty="0">
              <a:solidFill>
                <a:schemeClr val="accent2">
                  <a:lumMod val="75000"/>
                </a:schemeClr>
              </a:solidFill>
            </a:endParaRPr>
          </a:p>
        </p:txBody>
      </p:sp>
      <p:sp>
        <p:nvSpPr>
          <p:cNvPr id="21" name="CuadroTexto 20">
            <a:extLst>
              <a:ext uri="{FF2B5EF4-FFF2-40B4-BE49-F238E27FC236}">
                <a16:creationId xmlns:a16="http://schemas.microsoft.com/office/drawing/2014/main" id="{492E5624-EFF0-9288-A694-9036FC737B2F}"/>
              </a:ext>
            </a:extLst>
          </p:cNvPr>
          <p:cNvSpPr txBox="1"/>
          <p:nvPr/>
        </p:nvSpPr>
        <p:spPr>
          <a:xfrm>
            <a:off x="7167832" y="3244334"/>
            <a:ext cx="1879600" cy="369332"/>
          </a:xfrm>
          <a:prstGeom prst="rect">
            <a:avLst/>
          </a:prstGeom>
          <a:noFill/>
        </p:spPr>
        <p:txBody>
          <a:bodyPr wrap="square" rtlCol="0">
            <a:spAutoFit/>
          </a:bodyPr>
          <a:lstStyle/>
          <a:p>
            <a:r>
              <a:rPr lang="es-ES" b="1" u="sng" dirty="0">
                <a:solidFill>
                  <a:schemeClr val="accent2">
                    <a:lumMod val="75000"/>
                  </a:schemeClr>
                </a:solidFill>
              </a:rPr>
              <a:t>Vista previa</a:t>
            </a:r>
            <a:endParaRPr lang="en-US" b="1" u="sng" dirty="0">
              <a:solidFill>
                <a:schemeClr val="accent2">
                  <a:lumMod val="75000"/>
                </a:schemeClr>
              </a:solidFill>
            </a:endParaRPr>
          </a:p>
        </p:txBody>
      </p:sp>
      <p:pic>
        <p:nvPicPr>
          <p:cNvPr id="6" name="Imagen 5">
            <a:extLst>
              <a:ext uri="{FF2B5EF4-FFF2-40B4-BE49-F238E27FC236}">
                <a16:creationId xmlns:a16="http://schemas.microsoft.com/office/drawing/2014/main" id="{617F7588-A060-B83E-14D8-F14EE8267DD8}"/>
              </a:ext>
            </a:extLst>
          </p:cNvPr>
          <p:cNvPicPr>
            <a:picLocks noChangeAspect="1"/>
          </p:cNvPicPr>
          <p:nvPr/>
        </p:nvPicPr>
        <p:blipFill>
          <a:blip r:embed="rId3"/>
          <a:stretch>
            <a:fillRect/>
          </a:stretch>
        </p:blipFill>
        <p:spPr>
          <a:xfrm>
            <a:off x="1475903" y="3706487"/>
            <a:ext cx="3045575" cy="2866743"/>
          </a:xfrm>
          <a:prstGeom prst="rect">
            <a:avLst/>
          </a:prstGeom>
        </p:spPr>
      </p:pic>
      <p:pic>
        <p:nvPicPr>
          <p:cNvPr id="14" name="Imagen 13">
            <a:extLst>
              <a:ext uri="{FF2B5EF4-FFF2-40B4-BE49-F238E27FC236}">
                <a16:creationId xmlns:a16="http://schemas.microsoft.com/office/drawing/2014/main" id="{3ABCB309-FA00-CE8F-384D-3171535BC5A0}"/>
              </a:ext>
            </a:extLst>
          </p:cNvPr>
          <p:cNvPicPr>
            <a:picLocks noChangeAspect="1"/>
          </p:cNvPicPr>
          <p:nvPr/>
        </p:nvPicPr>
        <p:blipFill>
          <a:blip r:embed="rId4"/>
          <a:stretch>
            <a:fillRect/>
          </a:stretch>
        </p:blipFill>
        <p:spPr>
          <a:xfrm>
            <a:off x="6095999" y="3962806"/>
            <a:ext cx="5448580" cy="381020"/>
          </a:xfrm>
          <a:prstGeom prst="rect">
            <a:avLst/>
          </a:prstGeom>
        </p:spPr>
      </p:pic>
      <p:pic>
        <p:nvPicPr>
          <p:cNvPr id="17" name="Imagen 16">
            <a:extLst>
              <a:ext uri="{FF2B5EF4-FFF2-40B4-BE49-F238E27FC236}">
                <a16:creationId xmlns:a16="http://schemas.microsoft.com/office/drawing/2014/main" id="{56941BD0-7A68-CB09-8E72-F319A737A308}"/>
              </a:ext>
            </a:extLst>
          </p:cNvPr>
          <p:cNvPicPr>
            <a:picLocks noChangeAspect="1"/>
          </p:cNvPicPr>
          <p:nvPr/>
        </p:nvPicPr>
        <p:blipFill>
          <a:blip r:embed="rId5"/>
          <a:stretch>
            <a:fillRect/>
          </a:stretch>
        </p:blipFill>
        <p:spPr>
          <a:xfrm>
            <a:off x="6421591" y="4944503"/>
            <a:ext cx="4419827" cy="196860"/>
          </a:xfrm>
          <a:prstGeom prst="rect">
            <a:avLst/>
          </a:prstGeom>
        </p:spPr>
      </p:pic>
      <p:pic>
        <p:nvPicPr>
          <p:cNvPr id="19" name="Imagen 18">
            <a:extLst>
              <a:ext uri="{FF2B5EF4-FFF2-40B4-BE49-F238E27FC236}">
                <a16:creationId xmlns:a16="http://schemas.microsoft.com/office/drawing/2014/main" id="{555DCCB7-EDF6-FC7C-8391-0A89B246ADD7}"/>
              </a:ext>
            </a:extLst>
          </p:cNvPr>
          <p:cNvPicPr>
            <a:picLocks noChangeAspect="1"/>
          </p:cNvPicPr>
          <p:nvPr/>
        </p:nvPicPr>
        <p:blipFill>
          <a:blip r:embed="rId6"/>
          <a:stretch>
            <a:fillRect/>
          </a:stretch>
        </p:blipFill>
        <p:spPr>
          <a:xfrm>
            <a:off x="6095998" y="5644063"/>
            <a:ext cx="5448579" cy="368948"/>
          </a:xfrm>
          <a:prstGeom prst="rect">
            <a:avLst/>
          </a:prstGeom>
        </p:spPr>
      </p:pic>
      <p:sp>
        <p:nvSpPr>
          <p:cNvPr id="3" name="Marcador de número de diapositiva 2">
            <a:extLst>
              <a:ext uri="{FF2B5EF4-FFF2-40B4-BE49-F238E27FC236}">
                <a16:creationId xmlns:a16="http://schemas.microsoft.com/office/drawing/2014/main" id="{5D2A8BAF-F407-2897-4AF5-023277AF15BF}"/>
              </a:ext>
            </a:extLst>
          </p:cNvPr>
          <p:cNvSpPr>
            <a:spLocks noGrp="1"/>
          </p:cNvSpPr>
          <p:nvPr>
            <p:ph type="sldNum" sz="quarter" idx="12"/>
          </p:nvPr>
        </p:nvSpPr>
        <p:spPr/>
        <p:txBody>
          <a:bodyPr/>
          <a:lstStyle/>
          <a:p>
            <a:fld id="{73B850FF-6169-4056-8077-06FFA93A5366}" type="slidenum">
              <a:rPr lang="en-US" b="1" smtClean="0">
                <a:solidFill>
                  <a:schemeClr val="accent2">
                    <a:lumMod val="75000"/>
                    <a:alpha val="60000"/>
                  </a:schemeClr>
                </a:solidFill>
              </a:rPr>
              <a:t>25</a:t>
            </a:fld>
            <a:endParaRPr lang="en-US" b="1">
              <a:solidFill>
                <a:schemeClr val="accent2">
                  <a:lumMod val="75000"/>
                  <a:alpha val="60000"/>
                </a:schemeClr>
              </a:solidFill>
            </a:endParaRPr>
          </a:p>
        </p:txBody>
      </p:sp>
      <p:pic>
        <p:nvPicPr>
          <p:cNvPr id="5" name="Gráfico 4" descr="Introducir con relleno sólido">
            <a:hlinkClick r:id="rId7" action="ppaction://hlinksldjump"/>
            <a:extLst>
              <a:ext uri="{FF2B5EF4-FFF2-40B4-BE49-F238E27FC236}">
                <a16:creationId xmlns:a16="http://schemas.microsoft.com/office/drawing/2014/main" id="{4128B06C-D7D1-546F-49DF-4E8E0032F95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450320" y="0"/>
            <a:ext cx="751840" cy="751840"/>
          </a:xfrm>
          <a:prstGeom prst="rect">
            <a:avLst/>
          </a:prstGeom>
        </p:spPr>
      </p:pic>
    </p:spTree>
    <p:extLst>
      <p:ext uri="{BB962C8B-B14F-4D97-AF65-F5344CB8AC3E}">
        <p14:creationId xmlns:p14="http://schemas.microsoft.com/office/powerpoint/2010/main" val="33528226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
            <a:ext cx="12192000" cy="221768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1999" cy="2224386"/>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5B8B9AB7-A874-E6EC-630C-EC6E6032D86A}"/>
              </a:ext>
            </a:extLst>
          </p:cNvPr>
          <p:cNvSpPr>
            <a:spLocks noGrp="1"/>
          </p:cNvSpPr>
          <p:nvPr>
            <p:ph type="title"/>
          </p:nvPr>
        </p:nvSpPr>
        <p:spPr>
          <a:xfrm>
            <a:off x="838200" y="381000"/>
            <a:ext cx="10003218" cy="1600124"/>
          </a:xfrm>
        </p:spPr>
        <p:txBody>
          <a:bodyPr>
            <a:normAutofit/>
          </a:bodyPr>
          <a:lstStyle/>
          <a:p>
            <a:r>
              <a:rPr lang="es-ES" dirty="0"/>
              <a:t>Usuarios</a:t>
            </a:r>
            <a:endParaRPr lang="en-US" dirty="0"/>
          </a:p>
        </p:txBody>
      </p:sp>
      <p:sp>
        <p:nvSpPr>
          <p:cNvPr id="4" name="Marcador de contenido 2">
            <a:extLst>
              <a:ext uri="{FF2B5EF4-FFF2-40B4-BE49-F238E27FC236}">
                <a16:creationId xmlns:a16="http://schemas.microsoft.com/office/drawing/2014/main" id="{F0C0C143-2C28-8D8A-178C-A154F6499CA3}"/>
              </a:ext>
            </a:extLst>
          </p:cNvPr>
          <p:cNvSpPr>
            <a:spLocks noGrp="1"/>
          </p:cNvSpPr>
          <p:nvPr>
            <p:ph idx="1"/>
          </p:nvPr>
        </p:nvSpPr>
        <p:spPr>
          <a:xfrm>
            <a:off x="838200" y="2238178"/>
            <a:ext cx="10927080" cy="580028"/>
          </a:xfrm>
        </p:spPr>
        <p:txBody>
          <a:bodyPr anchor="ctr">
            <a:normAutofit/>
          </a:bodyPr>
          <a:lstStyle/>
          <a:p>
            <a:pPr>
              <a:lnSpc>
                <a:spcPct val="100000"/>
              </a:lnSpc>
            </a:pPr>
            <a:r>
              <a:rPr lang="es-ES" sz="1500" b="1" dirty="0">
                <a:solidFill>
                  <a:schemeClr val="accent2">
                    <a:lumMod val="75000"/>
                  </a:schemeClr>
                </a:solidFill>
              </a:rPr>
              <a:t>Usuarios: </a:t>
            </a:r>
            <a:r>
              <a:rPr lang="es-ES" sz="1500" dirty="0">
                <a:solidFill>
                  <a:schemeClr val="tx1"/>
                </a:solidFill>
              </a:rPr>
              <a:t>Se crea los usuarios de cada uno de los empleados con los permisos correspondientes</a:t>
            </a:r>
          </a:p>
        </p:txBody>
      </p:sp>
      <p:sp>
        <p:nvSpPr>
          <p:cNvPr id="20" name="CuadroTexto 19">
            <a:extLst>
              <a:ext uri="{FF2B5EF4-FFF2-40B4-BE49-F238E27FC236}">
                <a16:creationId xmlns:a16="http://schemas.microsoft.com/office/drawing/2014/main" id="{C73D9742-9953-9023-64F7-18CDF56E4CC4}"/>
              </a:ext>
            </a:extLst>
          </p:cNvPr>
          <p:cNvSpPr txBox="1"/>
          <p:nvPr/>
        </p:nvSpPr>
        <p:spPr>
          <a:xfrm>
            <a:off x="536102" y="2878296"/>
            <a:ext cx="3487162" cy="369332"/>
          </a:xfrm>
          <a:prstGeom prst="rect">
            <a:avLst/>
          </a:prstGeom>
          <a:noFill/>
        </p:spPr>
        <p:txBody>
          <a:bodyPr wrap="square" rtlCol="0">
            <a:spAutoFit/>
          </a:bodyPr>
          <a:lstStyle/>
          <a:p>
            <a:r>
              <a:rPr lang="es-ES" b="1" u="sng" dirty="0">
                <a:solidFill>
                  <a:schemeClr val="accent2">
                    <a:lumMod val="75000"/>
                  </a:schemeClr>
                </a:solidFill>
              </a:rPr>
              <a:t>Código: Creación de usuarios</a:t>
            </a:r>
            <a:endParaRPr lang="en-US" b="1" u="sng" dirty="0">
              <a:solidFill>
                <a:schemeClr val="accent2">
                  <a:lumMod val="75000"/>
                </a:schemeClr>
              </a:solidFill>
            </a:endParaRPr>
          </a:p>
        </p:txBody>
      </p:sp>
      <p:sp>
        <p:nvSpPr>
          <p:cNvPr id="21" name="CuadroTexto 20">
            <a:extLst>
              <a:ext uri="{FF2B5EF4-FFF2-40B4-BE49-F238E27FC236}">
                <a16:creationId xmlns:a16="http://schemas.microsoft.com/office/drawing/2014/main" id="{492E5624-EFF0-9288-A694-9036FC737B2F}"/>
              </a:ext>
            </a:extLst>
          </p:cNvPr>
          <p:cNvSpPr txBox="1"/>
          <p:nvPr/>
        </p:nvSpPr>
        <p:spPr>
          <a:xfrm>
            <a:off x="7167832" y="2836508"/>
            <a:ext cx="1879600" cy="369332"/>
          </a:xfrm>
          <a:prstGeom prst="rect">
            <a:avLst/>
          </a:prstGeom>
          <a:noFill/>
        </p:spPr>
        <p:txBody>
          <a:bodyPr wrap="square" rtlCol="0">
            <a:spAutoFit/>
          </a:bodyPr>
          <a:lstStyle/>
          <a:p>
            <a:r>
              <a:rPr lang="es-ES" b="1" u="sng" dirty="0">
                <a:solidFill>
                  <a:schemeClr val="accent2">
                    <a:lumMod val="75000"/>
                  </a:schemeClr>
                </a:solidFill>
              </a:rPr>
              <a:t>Vista previa</a:t>
            </a:r>
            <a:endParaRPr lang="en-US" b="1" u="sng" dirty="0">
              <a:solidFill>
                <a:schemeClr val="accent2">
                  <a:lumMod val="75000"/>
                </a:schemeClr>
              </a:solidFill>
            </a:endParaRPr>
          </a:p>
        </p:txBody>
      </p:sp>
      <p:sp>
        <p:nvSpPr>
          <p:cNvPr id="3" name="Marcador de número de diapositiva 2">
            <a:extLst>
              <a:ext uri="{FF2B5EF4-FFF2-40B4-BE49-F238E27FC236}">
                <a16:creationId xmlns:a16="http://schemas.microsoft.com/office/drawing/2014/main" id="{5D2A8BAF-F407-2897-4AF5-023277AF15BF}"/>
              </a:ext>
            </a:extLst>
          </p:cNvPr>
          <p:cNvSpPr>
            <a:spLocks noGrp="1"/>
          </p:cNvSpPr>
          <p:nvPr>
            <p:ph type="sldNum" sz="quarter" idx="12"/>
          </p:nvPr>
        </p:nvSpPr>
        <p:spPr/>
        <p:txBody>
          <a:bodyPr/>
          <a:lstStyle/>
          <a:p>
            <a:fld id="{73B850FF-6169-4056-8077-06FFA93A5366}" type="slidenum">
              <a:rPr lang="en-US" b="1" smtClean="0">
                <a:solidFill>
                  <a:schemeClr val="accent2">
                    <a:lumMod val="75000"/>
                    <a:alpha val="60000"/>
                  </a:schemeClr>
                </a:solidFill>
              </a:rPr>
              <a:t>26</a:t>
            </a:fld>
            <a:endParaRPr lang="en-US" b="1">
              <a:solidFill>
                <a:schemeClr val="accent2">
                  <a:lumMod val="75000"/>
                  <a:alpha val="60000"/>
                </a:schemeClr>
              </a:solidFill>
            </a:endParaRPr>
          </a:p>
        </p:txBody>
      </p:sp>
      <p:pic>
        <p:nvPicPr>
          <p:cNvPr id="7" name="Imagen 6">
            <a:extLst>
              <a:ext uri="{FF2B5EF4-FFF2-40B4-BE49-F238E27FC236}">
                <a16:creationId xmlns:a16="http://schemas.microsoft.com/office/drawing/2014/main" id="{373B3F65-B563-9B6C-80EF-783AD1910259}"/>
              </a:ext>
            </a:extLst>
          </p:cNvPr>
          <p:cNvPicPr>
            <a:picLocks noChangeAspect="1"/>
          </p:cNvPicPr>
          <p:nvPr/>
        </p:nvPicPr>
        <p:blipFill>
          <a:blip r:embed="rId3"/>
          <a:stretch>
            <a:fillRect/>
          </a:stretch>
        </p:blipFill>
        <p:spPr>
          <a:xfrm>
            <a:off x="741151" y="3415738"/>
            <a:ext cx="3568883" cy="971600"/>
          </a:xfrm>
          <a:prstGeom prst="rect">
            <a:avLst/>
          </a:prstGeom>
        </p:spPr>
      </p:pic>
      <p:sp>
        <p:nvSpPr>
          <p:cNvPr id="8" name="CuadroTexto 7">
            <a:extLst>
              <a:ext uri="{FF2B5EF4-FFF2-40B4-BE49-F238E27FC236}">
                <a16:creationId xmlns:a16="http://schemas.microsoft.com/office/drawing/2014/main" id="{9C69A352-D0F4-78CA-AB3D-EC8E0BB77D40}"/>
              </a:ext>
            </a:extLst>
          </p:cNvPr>
          <p:cNvSpPr txBox="1"/>
          <p:nvPr/>
        </p:nvSpPr>
        <p:spPr>
          <a:xfrm>
            <a:off x="536102" y="4615538"/>
            <a:ext cx="3487162" cy="369332"/>
          </a:xfrm>
          <a:prstGeom prst="rect">
            <a:avLst/>
          </a:prstGeom>
          <a:noFill/>
        </p:spPr>
        <p:txBody>
          <a:bodyPr wrap="square" rtlCol="0">
            <a:spAutoFit/>
          </a:bodyPr>
          <a:lstStyle/>
          <a:p>
            <a:r>
              <a:rPr lang="es-ES" b="1" u="sng" dirty="0">
                <a:solidFill>
                  <a:schemeClr val="accent2">
                    <a:lumMod val="75000"/>
                  </a:schemeClr>
                </a:solidFill>
              </a:rPr>
              <a:t>Código: Permisos de usuarios</a:t>
            </a:r>
            <a:endParaRPr lang="en-US" b="1" u="sng" dirty="0">
              <a:solidFill>
                <a:schemeClr val="accent2">
                  <a:lumMod val="75000"/>
                </a:schemeClr>
              </a:solidFill>
            </a:endParaRPr>
          </a:p>
        </p:txBody>
      </p:sp>
      <p:pic>
        <p:nvPicPr>
          <p:cNvPr id="12" name="Imagen 11">
            <a:extLst>
              <a:ext uri="{FF2B5EF4-FFF2-40B4-BE49-F238E27FC236}">
                <a16:creationId xmlns:a16="http://schemas.microsoft.com/office/drawing/2014/main" id="{0A130D54-5D2B-3732-CF25-4972EDB1C9C2}"/>
              </a:ext>
            </a:extLst>
          </p:cNvPr>
          <p:cNvPicPr>
            <a:picLocks noChangeAspect="1"/>
          </p:cNvPicPr>
          <p:nvPr/>
        </p:nvPicPr>
        <p:blipFill>
          <a:blip r:embed="rId4"/>
          <a:stretch>
            <a:fillRect/>
          </a:stretch>
        </p:blipFill>
        <p:spPr>
          <a:xfrm>
            <a:off x="741151" y="5165129"/>
            <a:ext cx="4038808" cy="1162110"/>
          </a:xfrm>
          <a:prstGeom prst="rect">
            <a:avLst/>
          </a:prstGeom>
        </p:spPr>
      </p:pic>
      <p:pic>
        <p:nvPicPr>
          <p:cNvPr id="18" name="Imagen 17">
            <a:extLst>
              <a:ext uri="{FF2B5EF4-FFF2-40B4-BE49-F238E27FC236}">
                <a16:creationId xmlns:a16="http://schemas.microsoft.com/office/drawing/2014/main" id="{3EA44FBD-61EF-0FB1-8574-3D3F52DEE270}"/>
              </a:ext>
            </a:extLst>
          </p:cNvPr>
          <p:cNvPicPr>
            <a:picLocks noChangeAspect="1"/>
          </p:cNvPicPr>
          <p:nvPr/>
        </p:nvPicPr>
        <p:blipFill>
          <a:blip r:embed="rId5"/>
          <a:stretch>
            <a:fillRect/>
          </a:stretch>
        </p:blipFill>
        <p:spPr>
          <a:xfrm>
            <a:off x="5518062" y="3472719"/>
            <a:ext cx="6312224" cy="514376"/>
          </a:xfrm>
          <a:prstGeom prst="rect">
            <a:avLst/>
          </a:prstGeom>
        </p:spPr>
      </p:pic>
      <p:pic>
        <p:nvPicPr>
          <p:cNvPr id="23" name="Imagen 22">
            <a:extLst>
              <a:ext uri="{FF2B5EF4-FFF2-40B4-BE49-F238E27FC236}">
                <a16:creationId xmlns:a16="http://schemas.microsoft.com/office/drawing/2014/main" id="{18325961-8456-8B78-09A0-AD4CD3C4F249}"/>
              </a:ext>
            </a:extLst>
          </p:cNvPr>
          <p:cNvPicPr>
            <a:picLocks noChangeAspect="1"/>
          </p:cNvPicPr>
          <p:nvPr/>
        </p:nvPicPr>
        <p:blipFill>
          <a:blip r:embed="rId6"/>
          <a:stretch>
            <a:fillRect/>
          </a:stretch>
        </p:blipFill>
        <p:spPr>
          <a:xfrm>
            <a:off x="5518062" y="4085854"/>
            <a:ext cx="5715294" cy="368319"/>
          </a:xfrm>
          <a:prstGeom prst="rect">
            <a:avLst/>
          </a:prstGeom>
        </p:spPr>
      </p:pic>
      <p:pic>
        <p:nvPicPr>
          <p:cNvPr id="25" name="Imagen 24">
            <a:extLst>
              <a:ext uri="{FF2B5EF4-FFF2-40B4-BE49-F238E27FC236}">
                <a16:creationId xmlns:a16="http://schemas.microsoft.com/office/drawing/2014/main" id="{FFBE0737-6EEB-9ABF-E971-421A44501279}"/>
              </a:ext>
            </a:extLst>
          </p:cNvPr>
          <p:cNvPicPr>
            <a:picLocks noChangeAspect="1"/>
          </p:cNvPicPr>
          <p:nvPr/>
        </p:nvPicPr>
        <p:blipFill>
          <a:blip r:embed="rId7"/>
          <a:stretch>
            <a:fillRect/>
          </a:stretch>
        </p:blipFill>
        <p:spPr>
          <a:xfrm>
            <a:off x="5518062" y="4657665"/>
            <a:ext cx="5626389" cy="387370"/>
          </a:xfrm>
          <a:prstGeom prst="rect">
            <a:avLst/>
          </a:prstGeom>
        </p:spPr>
      </p:pic>
      <p:pic>
        <p:nvPicPr>
          <p:cNvPr id="29" name="Imagen 28">
            <a:extLst>
              <a:ext uri="{FF2B5EF4-FFF2-40B4-BE49-F238E27FC236}">
                <a16:creationId xmlns:a16="http://schemas.microsoft.com/office/drawing/2014/main" id="{93200362-612D-3682-72C6-D1554F821EFD}"/>
              </a:ext>
            </a:extLst>
          </p:cNvPr>
          <p:cNvPicPr>
            <a:picLocks noChangeAspect="1"/>
          </p:cNvPicPr>
          <p:nvPr/>
        </p:nvPicPr>
        <p:blipFill>
          <a:blip r:embed="rId8"/>
          <a:stretch>
            <a:fillRect/>
          </a:stretch>
        </p:blipFill>
        <p:spPr>
          <a:xfrm>
            <a:off x="5518063" y="5314429"/>
            <a:ext cx="6312224" cy="466479"/>
          </a:xfrm>
          <a:prstGeom prst="rect">
            <a:avLst/>
          </a:prstGeom>
        </p:spPr>
      </p:pic>
      <p:pic>
        <p:nvPicPr>
          <p:cNvPr id="31" name="Imagen 30">
            <a:extLst>
              <a:ext uri="{FF2B5EF4-FFF2-40B4-BE49-F238E27FC236}">
                <a16:creationId xmlns:a16="http://schemas.microsoft.com/office/drawing/2014/main" id="{6E21F110-9FAC-F666-BDD2-4A34DDE73D01}"/>
              </a:ext>
            </a:extLst>
          </p:cNvPr>
          <p:cNvPicPr>
            <a:picLocks noChangeAspect="1"/>
          </p:cNvPicPr>
          <p:nvPr/>
        </p:nvPicPr>
        <p:blipFill>
          <a:blip r:embed="rId9"/>
          <a:stretch>
            <a:fillRect/>
          </a:stretch>
        </p:blipFill>
        <p:spPr>
          <a:xfrm>
            <a:off x="5518062" y="5883404"/>
            <a:ext cx="3543482" cy="381020"/>
          </a:xfrm>
          <a:prstGeom prst="rect">
            <a:avLst/>
          </a:prstGeom>
        </p:spPr>
      </p:pic>
      <p:pic>
        <p:nvPicPr>
          <p:cNvPr id="5" name="Gráfico 4" descr="Introducir con relleno sólido">
            <a:hlinkClick r:id="rId10" action="ppaction://hlinksldjump"/>
            <a:extLst>
              <a:ext uri="{FF2B5EF4-FFF2-40B4-BE49-F238E27FC236}">
                <a16:creationId xmlns:a16="http://schemas.microsoft.com/office/drawing/2014/main" id="{D1623067-F1A3-9DBD-2B2F-0B4DCFF192F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450320" y="0"/>
            <a:ext cx="751840" cy="751840"/>
          </a:xfrm>
          <a:prstGeom prst="rect">
            <a:avLst/>
          </a:prstGeom>
        </p:spPr>
      </p:pic>
    </p:spTree>
    <p:extLst>
      <p:ext uri="{BB962C8B-B14F-4D97-AF65-F5344CB8AC3E}">
        <p14:creationId xmlns:p14="http://schemas.microsoft.com/office/powerpoint/2010/main" val="41096782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
            <a:ext cx="12192000" cy="221768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1999" cy="2224386"/>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5B8B9AB7-A874-E6EC-630C-EC6E6032D86A}"/>
              </a:ext>
            </a:extLst>
          </p:cNvPr>
          <p:cNvSpPr>
            <a:spLocks noGrp="1"/>
          </p:cNvSpPr>
          <p:nvPr>
            <p:ph type="title"/>
          </p:nvPr>
        </p:nvSpPr>
        <p:spPr>
          <a:xfrm>
            <a:off x="838200" y="381000"/>
            <a:ext cx="10003218" cy="1600124"/>
          </a:xfrm>
        </p:spPr>
        <p:txBody>
          <a:bodyPr>
            <a:normAutofit/>
          </a:bodyPr>
          <a:lstStyle/>
          <a:p>
            <a:r>
              <a:rPr lang="es-ES" dirty="0"/>
              <a:t>TCL (</a:t>
            </a:r>
            <a:r>
              <a:rPr lang="es-ES" dirty="0" err="1"/>
              <a:t>Transaction</a:t>
            </a:r>
            <a:r>
              <a:rPr lang="es-ES" dirty="0"/>
              <a:t> Control </a:t>
            </a:r>
            <a:r>
              <a:rPr lang="es-ES" dirty="0" err="1"/>
              <a:t>Language</a:t>
            </a:r>
            <a:r>
              <a:rPr lang="es-ES" dirty="0"/>
              <a:t>)</a:t>
            </a:r>
            <a:endParaRPr lang="en-US" dirty="0"/>
          </a:p>
        </p:txBody>
      </p:sp>
      <p:sp>
        <p:nvSpPr>
          <p:cNvPr id="4" name="Marcador de contenido 2">
            <a:extLst>
              <a:ext uri="{FF2B5EF4-FFF2-40B4-BE49-F238E27FC236}">
                <a16:creationId xmlns:a16="http://schemas.microsoft.com/office/drawing/2014/main" id="{F0C0C143-2C28-8D8A-178C-A154F6499CA3}"/>
              </a:ext>
            </a:extLst>
          </p:cNvPr>
          <p:cNvSpPr>
            <a:spLocks noGrp="1"/>
          </p:cNvSpPr>
          <p:nvPr>
            <p:ph idx="1"/>
          </p:nvPr>
        </p:nvSpPr>
        <p:spPr>
          <a:xfrm>
            <a:off x="838200" y="2238178"/>
            <a:ext cx="10927080" cy="580028"/>
          </a:xfrm>
        </p:spPr>
        <p:txBody>
          <a:bodyPr anchor="ctr">
            <a:normAutofit/>
          </a:bodyPr>
          <a:lstStyle/>
          <a:p>
            <a:pPr>
              <a:lnSpc>
                <a:spcPct val="100000"/>
              </a:lnSpc>
            </a:pPr>
            <a:r>
              <a:rPr lang="es-ES" sz="1500" b="1" dirty="0">
                <a:solidFill>
                  <a:schemeClr val="accent2">
                    <a:lumMod val="75000"/>
                  </a:schemeClr>
                </a:solidFill>
              </a:rPr>
              <a:t>Cambio de estado de base de dato: Antes de comenzar se revisa el estado del </a:t>
            </a:r>
            <a:r>
              <a:rPr lang="es-ES" sz="1500" b="1" dirty="0" err="1">
                <a:solidFill>
                  <a:schemeClr val="accent2">
                    <a:lumMod val="75000"/>
                  </a:schemeClr>
                </a:solidFill>
              </a:rPr>
              <a:t>Autocommit</a:t>
            </a:r>
            <a:r>
              <a:rPr lang="es-ES" sz="1500" b="1" dirty="0">
                <a:solidFill>
                  <a:schemeClr val="accent2">
                    <a:lumMod val="75000"/>
                  </a:schemeClr>
                </a:solidFill>
              </a:rPr>
              <a:t> y se desactiva</a:t>
            </a:r>
            <a:endParaRPr lang="es-ES" sz="1500" dirty="0">
              <a:solidFill>
                <a:schemeClr val="tx1"/>
              </a:solidFill>
            </a:endParaRPr>
          </a:p>
        </p:txBody>
      </p:sp>
      <p:sp>
        <p:nvSpPr>
          <p:cNvPr id="20" name="CuadroTexto 19">
            <a:extLst>
              <a:ext uri="{FF2B5EF4-FFF2-40B4-BE49-F238E27FC236}">
                <a16:creationId xmlns:a16="http://schemas.microsoft.com/office/drawing/2014/main" id="{C73D9742-9953-9023-64F7-18CDF56E4CC4}"/>
              </a:ext>
            </a:extLst>
          </p:cNvPr>
          <p:cNvSpPr txBox="1"/>
          <p:nvPr/>
        </p:nvSpPr>
        <p:spPr>
          <a:xfrm>
            <a:off x="473002" y="4219961"/>
            <a:ext cx="4300058" cy="369332"/>
          </a:xfrm>
          <a:prstGeom prst="rect">
            <a:avLst/>
          </a:prstGeom>
          <a:noFill/>
        </p:spPr>
        <p:txBody>
          <a:bodyPr wrap="square" rtlCol="0">
            <a:spAutoFit/>
          </a:bodyPr>
          <a:lstStyle/>
          <a:p>
            <a:r>
              <a:rPr lang="es-ES" b="1" u="sng" dirty="0">
                <a:solidFill>
                  <a:schemeClr val="accent2">
                    <a:lumMod val="75000"/>
                  </a:schemeClr>
                </a:solidFill>
              </a:rPr>
              <a:t>Código: Ingreso de nuevo empleado</a:t>
            </a:r>
            <a:endParaRPr lang="en-US" b="1" u="sng" dirty="0">
              <a:solidFill>
                <a:schemeClr val="accent2">
                  <a:lumMod val="75000"/>
                </a:schemeClr>
              </a:solidFill>
            </a:endParaRPr>
          </a:p>
        </p:txBody>
      </p:sp>
      <p:sp>
        <p:nvSpPr>
          <p:cNvPr id="21" name="CuadroTexto 20">
            <a:extLst>
              <a:ext uri="{FF2B5EF4-FFF2-40B4-BE49-F238E27FC236}">
                <a16:creationId xmlns:a16="http://schemas.microsoft.com/office/drawing/2014/main" id="{492E5624-EFF0-9288-A694-9036FC737B2F}"/>
              </a:ext>
            </a:extLst>
          </p:cNvPr>
          <p:cNvSpPr txBox="1"/>
          <p:nvPr/>
        </p:nvSpPr>
        <p:spPr>
          <a:xfrm>
            <a:off x="6980675" y="4219961"/>
            <a:ext cx="1879600" cy="369332"/>
          </a:xfrm>
          <a:prstGeom prst="rect">
            <a:avLst/>
          </a:prstGeom>
          <a:noFill/>
        </p:spPr>
        <p:txBody>
          <a:bodyPr wrap="square" rtlCol="0">
            <a:spAutoFit/>
          </a:bodyPr>
          <a:lstStyle/>
          <a:p>
            <a:r>
              <a:rPr lang="es-ES" b="1" u="sng" dirty="0">
                <a:solidFill>
                  <a:schemeClr val="accent2">
                    <a:lumMod val="75000"/>
                  </a:schemeClr>
                </a:solidFill>
              </a:rPr>
              <a:t>Vista previa</a:t>
            </a:r>
            <a:endParaRPr lang="en-US" b="1" u="sng" dirty="0">
              <a:solidFill>
                <a:schemeClr val="accent2">
                  <a:lumMod val="75000"/>
                </a:schemeClr>
              </a:solidFill>
            </a:endParaRPr>
          </a:p>
        </p:txBody>
      </p:sp>
      <p:sp>
        <p:nvSpPr>
          <p:cNvPr id="3" name="Marcador de número de diapositiva 2">
            <a:extLst>
              <a:ext uri="{FF2B5EF4-FFF2-40B4-BE49-F238E27FC236}">
                <a16:creationId xmlns:a16="http://schemas.microsoft.com/office/drawing/2014/main" id="{5D2A8BAF-F407-2897-4AF5-023277AF15BF}"/>
              </a:ext>
            </a:extLst>
          </p:cNvPr>
          <p:cNvSpPr>
            <a:spLocks noGrp="1"/>
          </p:cNvSpPr>
          <p:nvPr>
            <p:ph type="sldNum" sz="quarter" idx="12"/>
          </p:nvPr>
        </p:nvSpPr>
        <p:spPr/>
        <p:txBody>
          <a:bodyPr/>
          <a:lstStyle/>
          <a:p>
            <a:fld id="{73B850FF-6169-4056-8077-06FFA93A5366}" type="slidenum">
              <a:rPr lang="en-US" b="1" smtClean="0">
                <a:solidFill>
                  <a:schemeClr val="accent2">
                    <a:lumMod val="75000"/>
                    <a:alpha val="60000"/>
                  </a:schemeClr>
                </a:solidFill>
              </a:rPr>
              <a:t>27</a:t>
            </a:fld>
            <a:endParaRPr lang="en-US" b="1">
              <a:solidFill>
                <a:schemeClr val="accent2">
                  <a:lumMod val="75000"/>
                  <a:alpha val="60000"/>
                </a:schemeClr>
              </a:solidFill>
            </a:endParaRPr>
          </a:p>
        </p:txBody>
      </p:sp>
      <p:sp>
        <p:nvSpPr>
          <p:cNvPr id="16" name="Marcador de contenido 2">
            <a:extLst>
              <a:ext uri="{FF2B5EF4-FFF2-40B4-BE49-F238E27FC236}">
                <a16:creationId xmlns:a16="http://schemas.microsoft.com/office/drawing/2014/main" id="{B9B58053-5FCB-6BBD-5473-CFA230C451A1}"/>
              </a:ext>
            </a:extLst>
          </p:cNvPr>
          <p:cNvSpPr txBox="1">
            <a:spLocks/>
          </p:cNvSpPr>
          <p:nvPr/>
        </p:nvSpPr>
        <p:spPr>
          <a:xfrm>
            <a:off x="838200" y="3490291"/>
            <a:ext cx="10927080" cy="580028"/>
          </a:xfrm>
          <a:prstGeom prst="rect">
            <a:avLst/>
          </a:prstGeom>
        </p:spPr>
        <p:txBody>
          <a:bodyPr vert="horz" lIns="91440" tIns="45720" rIns="91440" bIns="45720" rtlCol="0" anchor="ctr">
            <a:normAutofit/>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s-ES" sz="1500" b="1" dirty="0">
                <a:solidFill>
                  <a:schemeClr val="accent2">
                    <a:lumMod val="75000"/>
                  </a:schemeClr>
                </a:solidFill>
              </a:rPr>
              <a:t>TCL Empleados: </a:t>
            </a:r>
            <a:r>
              <a:rPr lang="es-ES" sz="1500" dirty="0">
                <a:solidFill>
                  <a:schemeClr val="tx1"/>
                </a:solidFill>
              </a:rPr>
              <a:t>Se inicia un TCL para agregar nuevos empleados</a:t>
            </a:r>
          </a:p>
        </p:txBody>
      </p:sp>
      <p:pic>
        <p:nvPicPr>
          <p:cNvPr id="19" name="Imagen 18">
            <a:extLst>
              <a:ext uri="{FF2B5EF4-FFF2-40B4-BE49-F238E27FC236}">
                <a16:creationId xmlns:a16="http://schemas.microsoft.com/office/drawing/2014/main" id="{3B5A83E9-097D-FFF6-A6EA-00997837F35F}"/>
              </a:ext>
            </a:extLst>
          </p:cNvPr>
          <p:cNvPicPr>
            <a:picLocks noChangeAspect="1"/>
          </p:cNvPicPr>
          <p:nvPr/>
        </p:nvPicPr>
        <p:blipFill>
          <a:blip r:embed="rId3"/>
          <a:stretch>
            <a:fillRect/>
          </a:stretch>
        </p:blipFill>
        <p:spPr>
          <a:xfrm>
            <a:off x="4446381" y="2821133"/>
            <a:ext cx="2101490" cy="546576"/>
          </a:xfrm>
          <a:prstGeom prst="rect">
            <a:avLst/>
          </a:prstGeom>
        </p:spPr>
      </p:pic>
      <p:pic>
        <p:nvPicPr>
          <p:cNvPr id="24" name="Imagen 23">
            <a:extLst>
              <a:ext uri="{FF2B5EF4-FFF2-40B4-BE49-F238E27FC236}">
                <a16:creationId xmlns:a16="http://schemas.microsoft.com/office/drawing/2014/main" id="{FADBA897-B65B-2C07-1535-DEEFCB18A783}"/>
              </a:ext>
            </a:extLst>
          </p:cNvPr>
          <p:cNvPicPr>
            <a:picLocks noChangeAspect="1"/>
          </p:cNvPicPr>
          <p:nvPr/>
        </p:nvPicPr>
        <p:blipFill>
          <a:blip r:embed="rId4"/>
          <a:stretch>
            <a:fillRect/>
          </a:stretch>
        </p:blipFill>
        <p:spPr>
          <a:xfrm>
            <a:off x="354943" y="5160267"/>
            <a:ext cx="5142183" cy="664038"/>
          </a:xfrm>
          <a:prstGeom prst="rect">
            <a:avLst/>
          </a:prstGeom>
        </p:spPr>
      </p:pic>
      <p:pic>
        <p:nvPicPr>
          <p:cNvPr id="27" name="Imagen 26">
            <a:extLst>
              <a:ext uri="{FF2B5EF4-FFF2-40B4-BE49-F238E27FC236}">
                <a16:creationId xmlns:a16="http://schemas.microsoft.com/office/drawing/2014/main" id="{97836F50-78C3-D4DD-DAA7-C0EC59D7F46C}"/>
              </a:ext>
            </a:extLst>
          </p:cNvPr>
          <p:cNvPicPr>
            <a:picLocks noChangeAspect="1"/>
          </p:cNvPicPr>
          <p:nvPr/>
        </p:nvPicPr>
        <p:blipFill>
          <a:blip r:embed="rId5"/>
          <a:stretch>
            <a:fillRect/>
          </a:stretch>
        </p:blipFill>
        <p:spPr>
          <a:xfrm>
            <a:off x="6110055" y="4969729"/>
            <a:ext cx="5781843" cy="1045115"/>
          </a:xfrm>
          <a:prstGeom prst="rect">
            <a:avLst/>
          </a:prstGeom>
        </p:spPr>
      </p:pic>
      <p:pic>
        <p:nvPicPr>
          <p:cNvPr id="5" name="Gráfico 4" descr="Introducir con relleno sólido">
            <a:hlinkClick r:id="rId6" action="ppaction://hlinksldjump"/>
            <a:extLst>
              <a:ext uri="{FF2B5EF4-FFF2-40B4-BE49-F238E27FC236}">
                <a16:creationId xmlns:a16="http://schemas.microsoft.com/office/drawing/2014/main" id="{1DECA45B-D972-79ED-A2C5-46B5D290F10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450320" y="0"/>
            <a:ext cx="751840" cy="751840"/>
          </a:xfrm>
          <a:prstGeom prst="rect">
            <a:avLst/>
          </a:prstGeom>
        </p:spPr>
      </p:pic>
    </p:spTree>
    <p:extLst>
      <p:ext uri="{BB962C8B-B14F-4D97-AF65-F5344CB8AC3E}">
        <p14:creationId xmlns:p14="http://schemas.microsoft.com/office/powerpoint/2010/main" val="31430689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
            <a:ext cx="12192000" cy="221768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1999" cy="2224386"/>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5B8B9AB7-A874-E6EC-630C-EC6E6032D86A}"/>
              </a:ext>
            </a:extLst>
          </p:cNvPr>
          <p:cNvSpPr>
            <a:spLocks noGrp="1"/>
          </p:cNvSpPr>
          <p:nvPr>
            <p:ph type="title"/>
          </p:nvPr>
        </p:nvSpPr>
        <p:spPr>
          <a:xfrm>
            <a:off x="838200" y="381000"/>
            <a:ext cx="10003218" cy="1600124"/>
          </a:xfrm>
        </p:spPr>
        <p:txBody>
          <a:bodyPr>
            <a:normAutofit/>
          </a:bodyPr>
          <a:lstStyle/>
          <a:p>
            <a:r>
              <a:rPr lang="es-ES" dirty="0"/>
              <a:t>TCL (</a:t>
            </a:r>
            <a:r>
              <a:rPr lang="es-ES" dirty="0" err="1"/>
              <a:t>Transaction</a:t>
            </a:r>
            <a:r>
              <a:rPr lang="es-ES" dirty="0"/>
              <a:t> Control </a:t>
            </a:r>
            <a:r>
              <a:rPr lang="es-ES" dirty="0" err="1"/>
              <a:t>Language</a:t>
            </a:r>
            <a:r>
              <a:rPr lang="es-ES" dirty="0"/>
              <a:t>)</a:t>
            </a:r>
            <a:endParaRPr lang="en-US" dirty="0"/>
          </a:p>
        </p:txBody>
      </p:sp>
      <p:sp>
        <p:nvSpPr>
          <p:cNvPr id="20" name="CuadroTexto 19">
            <a:extLst>
              <a:ext uri="{FF2B5EF4-FFF2-40B4-BE49-F238E27FC236}">
                <a16:creationId xmlns:a16="http://schemas.microsoft.com/office/drawing/2014/main" id="{C73D9742-9953-9023-64F7-18CDF56E4CC4}"/>
              </a:ext>
            </a:extLst>
          </p:cNvPr>
          <p:cNvSpPr txBox="1"/>
          <p:nvPr/>
        </p:nvSpPr>
        <p:spPr>
          <a:xfrm>
            <a:off x="444126" y="3091523"/>
            <a:ext cx="4300058" cy="369332"/>
          </a:xfrm>
          <a:prstGeom prst="rect">
            <a:avLst/>
          </a:prstGeom>
          <a:noFill/>
        </p:spPr>
        <p:txBody>
          <a:bodyPr wrap="square" rtlCol="0">
            <a:spAutoFit/>
          </a:bodyPr>
          <a:lstStyle/>
          <a:p>
            <a:r>
              <a:rPr lang="es-ES" b="1" u="sng" dirty="0">
                <a:solidFill>
                  <a:schemeClr val="accent2">
                    <a:lumMod val="75000"/>
                  </a:schemeClr>
                </a:solidFill>
              </a:rPr>
              <a:t>Código: Ingreso de nuevo empleado</a:t>
            </a:r>
            <a:endParaRPr lang="en-US" b="1" u="sng" dirty="0">
              <a:solidFill>
                <a:schemeClr val="accent2">
                  <a:lumMod val="75000"/>
                </a:schemeClr>
              </a:solidFill>
            </a:endParaRPr>
          </a:p>
        </p:txBody>
      </p:sp>
      <p:sp>
        <p:nvSpPr>
          <p:cNvPr id="21" name="CuadroTexto 20">
            <a:extLst>
              <a:ext uri="{FF2B5EF4-FFF2-40B4-BE49-F238E27FC236}">
                <a16:creationId xmlns:a16="http://schemas.microsoft.com/office/drawing/2014/main" id="{492E5624-EFF0-9288-A694-9036FC737B2F}"/>
              </a:ext>
            </a:extLst>
          </p:cNvPr>
          <p:cNvSpPr txBox="1"/>
          <p:nvPr/>
        </p:nvSpPr>
        <p:spPr>
          <a:xfrm>
            <a:off x="6942174" y="3091523"/>
            <a:ext cx="1879600" cy="369332"/>
          </a:xfrm>
          <a:prstGeom prst="rect">
            <a:avLst/>
          </a:prstGeom>
          <a:noFill/>
        </p:spPr>
        <p:txBody>
          <a:bodyPr wrap="square" rtlCol="0">
            <a:spAutoFit/>
          </a:bodyPr>
          <a:lstStyle/>
          <a:p>
            <a:r>
              <a:rPr lang="es-ES" b="1" u="sng" dirty="0">
                <a:solidFill>
                  <a:schemeClr val="accent2">
                    <a:lumMod val="75000"/>
                  </a:schemeClr>
                </a:solidFill>
              </a:rPr>
              <a:t>Vista previa</a:t>
            </a:r>
            <a:endParaRPr lang="en-US" b="1" u="sng" dirty="0">
              <a:solidFill>
                <a:schemeClr val="accent2">
                  <a:lumMod val="75000"/>
                </a:schemeClr>
              </a:solidFill>
            </a:endParaRPr>
          </a:p>
        </p:txBody>
      </p:sp>
      <p:sp>
        <p:nvSpPr>
          <p:cNvPr id="3" name="Marcador de número de diapositiva 2">
            <a:extLst>
              <a:ext uri="{FF2B5EF4-FFF2-40B4-BE49-F238E27FC236}">
                <a16:creationId xmlns:a16="http://schemas.microsoft.com/office/drawing/2014/main" id="{5D2A8BAF-F407-2897-4AF5-023277AF15BF}"/>
              </a:ext>
            </a:extLst>
          </p:cNvPr>
          <p:cNvSpPr>
            <a:spLocks noGrp="1"/>
          </p:cNvSpPr>
          <p:nvPr>
            <p:ph type="sldNum" sz="quarter" idx="12"/>
          </p:nvPr>
        </p:nvSpPr>
        <p:spPr/>
        <p:txBody>
          <a:bodyPr/>
          <a:lstStyle/>
          <a:p>
            <a:fld id="{73B850FF-6169-4056-8077-06FFA93A5366}" type="slidenum">
              <a:rPr lang="en-US" b="1" smtClean="0">
                <a:solidFill>
                  <a:schemeClr val="accent2">
                    <a:lumMod val="75000"/>
                    <a:alpha val="60000"/>
                  </a:schemeClr>
                </a:solidFill>
              </a:rPr>
              <a:t>28</a:t>
            </a:fld>
            <a:endParaRPr lang="en-US" b="1">
              <a:solidFill>
                <a:schemeClr val="accent2">
                  <a:lumMod val="75000"/>
                  <a:alpha val="60000"/>
                </a:schemeClr>
              </a:solidFill>
            </a:endParaRPr>
          </a:p>
        </p:txBody>
      </p:sp>
      <p:sp>
        <p:nvSpPr>
          <p:cNvPr id="16" name="Marcador de contenido 2">
            <a:extLst>
              <a:ext uri="{FF2B5EF4-FFF2-40B4-BE49-F238E27FC236}">
                <a16:creationId xmlns:a16="http://schemas.microsoft.com/office/drawing/2014/main" id="{B9B58053-5FCB-6BBD-5473-CFA230C451A1}"/>
              </a:ext>
            </a:extLst>
          </p:cNvPr>
          <p:cNvSpPr txBox="1">
            <a:spLocks/>
          </p:cNvSpPr>
          <p:nvPr/>
        </p:nvSpPr>
        <p:spPr>
          <a:xfrm>
            <a:off x="838200" y="2321277"/>
            <a:ext cx="10927080" cy="580028"/>
          </a:xfrm>
          <a:prstGeom prst="rect">
            <a:avLst/>
          </a:prstGeom>
        </p:spPr>
        <p:txBody>
          <a:bodyPr vert="horz" lIns="91440" tIns="45720" rIns="91440" bIns="45720" rtlCol="0" anchor="ctr">
            <a:normAutofit/>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s-ES" sz="1500" b="1" dirty="0">
                <a:solidFill>
                  <a:schemeClr val="accent2">
                    <a:lumMod val="75000"/>
                  </a:schemeClr>
                </a:solidFill>
              </a:rPr>
              <a:t>TCL productos: </a:t>
            </a:r>
            <a:r>
              <a:rPr lang="es-AR" sz="1500" dirty="0">
                <a:solidFill>
                  <a:schemeClr val="tx1"/>
                </a:solidFill>
              </a:rPr>
              <a:t>Se inicia un TCL para agregar un grupo de nuevos artículos en la tabla Productos y se deja comentado un RELEASE para deshacer los nuevos artículos insertados</a:t>
            </a:r>
            <a:endParaRPr lang="es-ES" sz="1500" dirty="0">
              <a:solidFill>
                <a:schemeClr val="tx1"/>
              </a:solidFill>
            </a:endParaRPr>
          </a:p>
        </p:txBody>
      </p:sp>
      <p:pic>
        <p:nvPicPr>
          <p:cNvPr id="8" name="Imagen 7">
            <a:extLst>
              <a:ext uri="{FF2B5EF4-FFF2-40B4-BE49-F238E27FC236}">
                <a16:creationId xmlns:a16="http://schemas.microsoft.com/office/drawing/2014/main" id="{9E449BB1-D733-7EE0-CD29-F4B16F8B705C}"/>
              </a:ext>
            </a:extLst>
          </p:cNvPr>
          <p:cNvPicPr>
            <a:picLocks noChangeAspect="1"/>
          </p:cNvPicPr>
          <p:nvPr/>
        </p:nvPicPr>
        <p:blipFill>
          <a:blip r:embed="rId3"/>
          <a:stretch>
            <a:fillRect/>
          </a:stretch>
        </p:blipFill>
        <p:spPr>
          <a:xfrm>
            <a:off x="444126" y="3768442"/>
            <a:ext cx="5131064" cy="2597283"/>
          </a:xfrm>
          <a:prstGeom prst="rect">
            <a:avLst/>
          </a:prstGeom>
        </p:spPr>
      </p:pic>
      <p:pic>
        <p:nvPicPr>
          <p:cNvPr id="22" name="Imagen 21">
            <a:extLst>
              <a:ext uri="{FF2B5EF4-FFF2-40B4-BE49-F238E27FC236}">
                <a16:creationId xmlns:a16="http://schemas.microsoft.com/office/drawing/2014/main" id="{E4D35FCA-146E-A05F-1224-71C09F7D3165}"/>
              </a:ext>
            </a:extLst>
          </p:cNvPr>
          <p:cNvPicPr>
            <a:picLocks noChangeAspect="1"/>
          </p:cNvPicPr>
          <p:nvPr/>
        </p:nvPicPr>
        <p:blipFill>
          <a:blip r:embed="rId4"/>
          <a:stretch>
            <a:fillRect/>
          </a:stretch>
        </p:blipFill>
        <p:spPr>
          <a:xfrm>
            <a:off x="6310350" y="3956696"/>
            <a:ext cx="5454930" cy="1492327"/>
          </a:xfrm>
          <a:prstGeom prst="rect">
            <a:avLst/>
          </a:prstGeom>
        </p:spPr>
      </p:pic>
      <p:pic>
        <p:nvPicPr>
          <p:cNvPr id="4" name="Gráfico 3" descr="Introducir con relleno sólido">
            <a:hlinkClick r:id="rId5" action="ppaction://hlinksldjump"/>
            <a:extLst>
              <a:ext uri="{FF2B5EF4-FFF2-40B4-BE49-F238E27FC236}">
                <a16:creationId xmlns:a16="http://schemas.microsoft.com/office/drawing/2014/main" id="{F78A7DE4-8DCD-5AD4-517C-D96D2A217B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50320" y="0"/>
            <a:ext cx="751840" cy="751840"/>
          </a:xfrm>
          <a:prstGeom prst="rect">
            <a:avLst/>
          </a:prstGeom>
        </p:spPr>
      </p:pic>
    </p:spTree>
    <p:extLst>
      <p:ext uri="{BB962C8B-B14F-4D97-AF65-F5344CB8AC3E}">
        <p14:creationId xmlns:p14="http://schemas.microsoft.com/office/powerpoint/2010/main" val="31637859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
            <a:ext cx="12192000" cy="221768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1999" cy="2224386"/>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5B8B9AB7-A874-E6EC-630C-EC6E6032D86A}"/>
              </a:ext>
            </a:extLst>
          </p:cNvPr>
          <p:cNvSpPr>
            <a:spLocks noGrp="1"/>
          </p:cNvSpPr>
          <p:nvPr>
            <p:ph type="title"/>
          </p:nvPr>
        </p:nvSpPr>
        <p:spPr>
          <a:xfrm>
            <a:off x="838200" y="381000"/>
            <a:ext cx="10003218" cy="1600124"/>
          </a:xfrm>
        </p:spPr>
        <p:txBody>
          <a:bodyPr>
            <a:normAutofit/>
          </a:bodyPr>
          <a:lstStyle/>
          <a:p>
            <a:r>
              <a:rPr lang="es-ES" dirty="0" err="1"/>
              <a:t>Backup</a:t>
            </a:r>
            <a:endParaRPr lang="en-US" dirty="0"/>
          </a:p>
        </p:txBody>
      </p:sp>
      <p:sp>
        <p:nvSpPr>
          <p:cNvPr id="21" name="CuadroTexto 20">
            <a:extLst>
              <a:ext uri="{FF2B5EF4-FFF2-40B4-BE49-F238E27FC236}">
                <a16:creationId xmlns:a16="http://schemas.microsoft.com/office/drawing/2014/main" id="{492E5624-EFF0-9288-A694-9036FC737B2F}"/>
              </a:ext>
            </a:extLst>
          </p:cNvPr>
          <p:cNvSpPr txBox="1"/>
          <p:nvPr/>
        </p:nvSpPr>
        <p:spPr>
          <a:xfrm>
            <a:off x="6942174" y="3091523"/>
            <a:ext cx="1879600" cy="369332"/>
          </a:xfrm>
          <a:prstGeom prst="rect">
            <a:avLst/>
          </a:prstGeom>
          <a:noFill/>
        </p:spPr>
        <p:txBody>
          <a:bodyPr wrap="square" rtlCol="0">
            <a:spAutoFit/>
          </a:bodyPr>
          <a:lstStyle/>
          <a:p>
            <a:r>
              <a:rPr lang="es-ES" b="1" u="sng" dirty="0">
                <a:solidFill>
                  <a:schemeClr val="accent2">
                    <a:lumMod val="75000"/>
                  </a:schemeClr>
                </a:solidFill>
              </a:rPr>
              <a:t>Vista previa</a:t>
            </a:r>
            <a:endParaRPr lang="en-US" b="1" u="sng" dirty="0">
              <a:solidFill>
                <a:schemeClr val="accent2">
                  <a:lumMod val="75000"/>
                </a:schemeClr>
              </a:solidFill>
            </a:endParaRPr>
          </a:p>
        </p:txBody>
      </p:sp>
      <p:sp>
        <p:nvSpPr>
          <p:cNvPr id="3" name="Marcador de número de diapositiva 2">
            <a:extLst>
              <a:ext uri="{FF2B5EF4-FFF2-40B4-BE49-F238E27FC236}">
                <a16:creationId xmlns:a16="http://schemas.microsoft.com/office/drawing/2014/main" id="{5D2A8BAF-F407-2897-4AF5-023277AF15BF}"/>
              </a:ext>
            </a:extLst>
          </p:cNvPr>
          <p:cNvSpPr>
            <a:spLocks noGrp="1"/>
          </p:cNvSpPr>
          <p:nvPr>
            <p:ph type="sldNum" sz="quarter" idx="12"/>
          </p:nvPr>
        </p:nvSpPr>
        <p:spPr/>
        <p:txBody>
          <a:bodyPr/>
          <a:lstStyle/>
          <a:p>
            <a:fld id="{73B850FF-6169-4056-8077-06FFA93A5366}" type="slidenum">
              <a:rPr lang="en-US" b="1" smtClean="0">
                <a:solidFill>
                  <a:schemeClr val="accent2">
                    <a:lumMod val="75000"/>
                    <a:alpha val="60000"/>
                  </a:schemeClr>
                </a:solidFill>
              </a:rPr>
              <a:t>29</a:t>
            </a:fld>
            <a:endParaRPr lang="en-US" b="1">
              <a:solidFill>
                <a:schemeClr val="accent2">
                  <a:lumMod val="75000"/>
                  <a:alpha val="60000"/>
                </a:schemeClr>
              </a:solidFill>
            </a:endParaRPr>
          </a:p>
        </p:txBody>
      </p:sp>
      <p:sp>
        <p:nvSpPr>
          <p:cNvPr id="16" name="Marcador de contenido 2">
            <a:extLst>
              <a:ext uri="{FF2B5EF4-FFF2-40B4-BE49-F238E27FC236}">
                <a16:creationId xmlns:a16="http://schemas.microsoft.com/office/drawing/2014/main" id="{B9B58053-5FCB-6BBD-5473-CFA230C451A1}"/>
              </a:ext>
            </a:extLst>
          </p:cNvPr>
          <p:cNvSpPr txBox="1">
            <a:spLocks/>
          </p:cNvSpPr>
          <p:nvPr/>
        </p:nvSpPr>
        <p:spPr>
          <a:xfrm>
            <a:off x="838200" y="2321276"/>
            <a:ext cx="11126002" cy="691431"/>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s-ES" sz="1500" b="1" dirty="0">
                <a:solidFill>
                  <a:schemeClr val="accent2">
                    <a:lumMod val="75000"/>
                  </a:schemeClr>
                </a:solidFill>
              </a:rPr>
              <a:t>Se realiza un </a:t>
            </a:r>
            <a:r>
              <a:rPr lang="es-ES" sz="1500" b="1" dirty="0" err="1">
                <a:solidFill>
                  <a:schemeClr val="accent2">
                    <a:lumMod val="75000"/>
                  </a:schemeClr>
                </a:solidFill>
              </a:rPr>
              <a:t>backup</a:t>
            </a:r>
            <a:r>
              <a:rPr lang="es-ES" sz="1500" b="1" dirty="0">
                <a:solidFill>
                  <a:schemeClr val="accent2">
                    <a:lumMod val="75000"/>
                  </a:schemeClr>
                </a:solidFill>
              </a:rPr>
              <a:t> en la BD de las tablas: Presupuestos / </a:t>
            </a:r>
            <a:r>
              <a:rPr lang="es-ES" sz="1500" b="1" dirty="0" err="1">
                <a:solidFill>
                  <a:schemeClr val="accent2">
                    <a:lumMod val="75000"/>
                  </a:schemeClr>
                </a:solidFill>
              </a:rPr>
              <a:t>Detalle_Presupuestos</a:t>
            </a:r>
            <a:r>
              <a:rPr lang="es-ES" sz="1500" b="1" dirty="0">
                <a:solidFill>
                  <a:schemeClr val="accent2">
                    <a:lumMod val="75000"/>
                  </a:schemeClr>
                </a:solidFill>
              </a:rPr>
              <a:t> / Clientes / Empleados / Proveedores </a:t>
            </a:r>
            <a:endParaRPr lang="es-ES" sz="1500" dirty="0">
              <a:solidFill>
                <a:schemeClr val="tx1"/>
              </a:solidFill>
            </a:endParaRPr>
          </a:p>
        </p:txBody>
      </p:sp>
      <p:pic>
        <p:nvPicPr>
          <p:cNvPr id="24" name="Imagen 23">
            <a:extLst>
              <a:ext uri="{FF2B5EF4-FFF2-40B4-BE49-F238E27FC236}">
                <a16:creationId xmlns:a16="http://schemas.microsoft.com/office/drawing/2014/main" id="{5ED1C0C2-C7F9-DEB3-DEF1-5928B367C46D}"/>
              </a:ext>
            </a:extLst>
          </p:cNvPr>
          <p:cNvPicPr>
            <a:picLocks noChangeAspect="1"/>
          </p:cNvPicPr>
          <p:nvPr/>
        </p:nvPicPr>
        <p:blipFill>
          <a:blip r:embed="rId3"/>
          <a:stretch>
            <a:fillRect/>
          </a:stretch>
        </p:blipFill>
        <p:spPr>
          <a:xfrm>
            <a:off x="4474758" y="2697721"/>
            <a:ext cx="7209036" cy="3626879"/>
          </a:xfrm>
          <a:prstGeom prst="rect">
            <a:avLst/>
          </a:prstGeom>
        </p:spPr>
      </p:pic>
      <p:sp>
        <p:nvSpPr>
          <p:cNvPr id="27" name="CuadroTexto 26">
            <a:extLst>
              <a:ext uri="{FF2B5EF4-FFF2-40B4-BE49-F238E27FC236}">
                <a16:creationId xmlns:a16="http://schemas.microsoft.com/office/drawing/2014/main" id="{02B217FB-31C8-DF1A-263D-D3FACCBA2AE2}"/>
              </a:ext>
            </a:extLst>
          </p:cNvPr>
          <p:cNvSpPr txBox="1"/>
          <p:nvPr/>
        </p:nvSpPr>
        <p:spPr>
          <a:xfrm>
            <a:off x="319142" y="3367892"/>
            <a:ext cx="3839522" cy="2862322"/>
          </a:xfrm>
          <a:prstGeom prst="rect">
            <a:avLst/>
          </a:prstGeom>
          <a:noFill/>
        </p:spPr>
        <p:txBody>
          <a:bodyPr wrap="square" rtlCol="0">
            <a:spAutoFit/>
          </a:bodyPr>
          <a:lstStyle/>
          <a:p>
            <a:r>
              <a:rPr lang="es-ES" dirty="0"/>
              <a:t>Ingresando en la solapa “Server” se seleccionó la BD correspondiente.</a:t>
            </a:r>
          </a:p>
          <a:p>
            <a:r>
              <a:rPr lang="es-ES" dirty="0"/>
              <a:t>Se selecciono la opción “</a:t>
            </a:r>
            <a:r>
              <a:rPr lang="es-ES" dirty="0" err="1"/>
              <a:t>Dump</a:t>
            </a:r>
            <a:r>
              <a:rPr lang="es-ES" dirty="0"/>
              <a:t> Data </a:t>
            </a:r>
            <a:r>
              <a:rPr lang="es-ES" dirty="0" err="1"/>
              <a:t>Only</a:t>
            </a:r>
            <a:r>
              <a:rPr lang="es-ES" dirty="0"/>
              <a:t>” y las tablas a realizar el </a:t>
            </a:r>
            <a:r>
              <a:rPr lang="es-ES" dirty="0" err="1"/>
              <a:t>Buckup</a:t>
            </a:r>
            <a:r>
              <a:rPr lang="es-ES" dirty="0"/>
              <a:t>.</a:t>
            </a:r>
          </a:p>
          <a:p>
            <a:r>
              <a:rPr lang="es-ES" dirty="0"/>
              <a:t>Por último, se seleccionó la opción “</a:t>
            </a:r>
            <a:r>
              <a:rPr lang="es-ES" dirty="0" err="1"/>
              <a:t>Export</a:t>
            </a:r>
            <a:r>
              <a:rPr lang="es-ES" dirty="0"/>
              <a:t> </a:t>
            </a:r>
            <a:r>
              <a:rPr lang="es-ES" dirty="0" err="1"/>
              <a:t>to</a:t>
            </a:r>
            <a:r>
              <a:rPr lang="es-ES" dirty="0"/>
              <a:t> </a:t>
            </a:r>
            <a:r>
              <a:rPr lang="es-ES" dirty="0" err="1"/>
              <a:t>Self</a:t>
            </a:r>
            <a:r>
              <a:rPr lang="es-ES" dirty="0"/>
              <a:t> </a:t>
            </a:r>
            <a:r>
              <a:rPr lang="es-ES" dirty="0" err="1"/>
              <a:t>Contained</a:t>
            </a:r>
            <a:r>
              <a:rPr lang="es-ES" dirty="0"/>
              <a:t> File y la dirección donde se guardará el </a:t>
            </a:r>
            <a:r>
              <a:rPr lang="es-ES" dirty="0">
                <a:hlinkClick r:id="rId4"/>
              </a:rPr>
              <a:t>archivo .</a:t>
            </a:r>
            <a:r>
              <a:rPr lang="es-ES" dirty="0" err="1">
                <a:hlinkClick r:id="rId4"/>
              </a:rPr>
              <a:t>sql</a:t>
            </a:r>
            <a:endParaRPr lang="es-ES" dirty="0"/>
          </a:p>
        </p:txBody>
      </p:sp>
      <p:sp>
        <p:nvSpPr>
          <p:cNvPr id="31" name="Flecha: hacia abajo 30">
            <a:extLst>
              <a:ext uri="{FF2B5EF4-FFF2-40B4-BE49-F238E27FC236}">
                <a16:creationId xmlns:a16="http://schemas.microsoft.com/office/drawing/2014/main" id="{5A78CCD3-07EC-41F7-8AB2-245DDCE3C50D}"/>
              </a:ext>
            </a:extLst>
          </p:cNvPr>
          <p:cNvSpPr/>
          <p:nvPr/>
        </p:nvSpPr>
        <p:spPr>
          <a:xfrm rot="16200000">
            <a:off x="4246656" y="6063468"/>
            <a:ext cx="305716" cy="4103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2" name="Flecha: hacia abajo 31">
            <a:extLst>
              <a:ext uri="{FF2B5EF4-FFF2-40B4-BE49-F238E27FC236}">
                <a16:creationId xmlns:a16="http://schemas.microsoft.com/office/drawing/2014/main" id="{7119225F-95C0-A7C5-18E2-079848B0104D}"/>
              </a:ext>
            </a:extLst>
          </p:cNvPr>
          <p:cNvSpPr/>
          <p:nvPr/>
        </p:nvSpPr>
        <p:spPr>
          <a:xfrm rot="16200000">
            <a:off x="4250638" y="3792988"/>
            <a:ext cx="305716" cy="4103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3" name="Flecha: hacia abajo 32">
            <a:extLst>
              <a:ext uri="{FF2B5EF4-FFF2-40B4-BE49-F238E27FC236}">
                <a16:creationId xmlns:a16="http://schemas.microsoft.com/office/drawing/2014/main" id="{77A5E356-9C25-6946-9A85-3DDDD2A91B89}"/>
              </a:ext>
            </a:extLst>
          </p:cNvPr>
          <p:cNvSpPr/>
          <p:nvPr/>
        </p:nvSpPr>
        <p:spPr>
          <a:xfrm rot="16200000">
            <a:off x="4240836" y="2552309"/>
            <a:ext cx="305716" cy="4103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4" name="Flecha: hacia abajo 33">
            <a:extLst>
              <a:ext uri="{FF2B5EF4-FFF2-40B4-BE49-F238E27FC236}">
                <a16:creationId xmlns:a16="http://schemas.microsoft.com/office/drawing/2014/main" id="{F4854E7E-15F5-0592-8461-69C0A39DF6C8}"/>
              </a:ext>
            </a:extLst>
          </p:cNvPr>
          <p:cNvSpPr/>
          <p:nvPr/>
        </p:nvSpPr>
        <p:spPr>
          <a:xfrm rot="16200000">
            <a:off x="8060639" y="4879040"/>
            <a:ext cx="305716" cy="4103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4" name="Gráfico 3" descr="Introducir con relleno sólido">
            <a:hlinkClick r:id="rId5" action="ppaction://hlinksldjump"/>
            <a:extLst>
              <a:ext uri="{FF2B5EF4-FFF2-40B4-BE49-F238E27FC236}">
                <a16:creationId xmlns:a16="http://schemas.microsoft.com/office/drawing/2014/main" id="{6DF2090A-9648-41E0-BF29-521705368C1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50320" y="0"/>
            <a:ext cx="751840" cy="751840"/>
          </a:xfrm>
          <a:prstGeom prst="rect">
            <a:avLst/>
          </a:prstGeom>
        </p:spPr>
      </p:pic>
    </p:spTree>
    <p:extLst>
      <p:ext uri="{BB962C8B-B14F-4D97-AF65-F5344CB8AC3E}">
        <p14:creationId xmlns:p14="http://schemas.microsoft.com/office/powerpoint/2010/main" val="2203040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000609-02B8-F1D5-18F3-0A121EB7C12F}"/>
              </a:ext>
            </a:extLst>
          </p:cNvPr>
          <p:cNvSpPr>
            <a:spLocks noGrp="1"/>
          </p:cNvSpPr>
          <p:nvPr>
            <p:ph type="title"/>
          </p:nvPr>
        </p:nvSpPr>
        <p:spPr/>
        <p:txBody>
          <a:bodyPr/>
          <a:lstStyle/>
          <a:p>
            <a:pPr algn="r"/>
            <a:r>
              <a:rPr lang="es-ES" dirty="0"/>
              <a:t>Descripción de la temática</a:t>
            </a:r>
            <a:endParaRPr lang="en-US" dirty="0"/>
          </a:p>
        </p:txBody>
      </p:sp>
      <p:sp>
        <p:nvSpPr>
          <p:cNvPr id="3" name="Marcador de contenido 2">
            <a:extLst>
              <a:ext uri="{FF2B5EF4-FFF2-40B4-BE49-F238E27FC236}">
                <a16:creationId xmlns:a16="http://schemas.microsoft.com/office/drawing/2014/main" id="{B2040672-9D48-2D98-5B1F-7355C18D5168}"/>
              </a:ext>
            </a:extLst>
          </p:cNvPr>
          <p:cNvSpPr>
            <a:spLocks noGrp="1"/>
          </p:cNvSpPr>
          <p:nvPr>
            <p:ph idx="1"/>
          </p:nvPr>
        </p:nvSpPr>
        <p:spPr>
          <a:xfrm>
            <a:off x="838200" y="1949450"/>
            <a:ext cx="10515600" cy="4375150"/>
          </a:xfrm>
        </p:spPr>
        <p:txBody>
          <a:bodyPr>
            <a:normAutofit fontScale="85000" lnSpcReduction="10000"/>
          </a:bodyPr>
          <a:lstStyle/>
          <a:p>
            <a:r>
              <a:rPr lang="es-ES" b="1" u="sng" dirty="0"/>
              <a:t>Introducción</a:t>
            </a:r>
          </a:p>
          <a:p>
            <a:pPr marL="0" indent="0">
              <a:buNone/>
            </a:pPr>
            <a:r>
              <a:rPr lang="es-ES" dirty="0"/>
              <a:t>En el siguiente proyecto se crea una base de datos utilizando MySQL para empresas de alquiler de barras de bebidas en el cual se registrarán cada uno de los datos teniendo en cuenta cada etapa del negocio.</a:t>
            </a:r>
          </a:p>
          <a:p>
            <a:pPr marL="0" indent="0">
              <a:buNone/>
            </a:pPr>
            <a:endParaRPr lang="es-ES" dirty="0"/>
          </a:p>
          <a:p>
            <a:r>
              <a:rPr lang="es-ES" b="1" u="sng" dirty="0"/>
              <a:t>Objetivos</a:t>
            </a:r>
          </a:p>
          <a:p>
            <a:pPr marL="0" indent="0">
              <a:buNone/>
            </a:pPr>
            <a:r>
              <a:rPr lang="es-ES" dirty="0"/>
              <a:t>Con este proyecto se busca generar una base de datos que permita a una empresa que ofrece el servicio de alquiler de barra de bebidas, poder analizar la demanda y junto con esto, ofrecer la mejor experiencia al cliente a precios acordes manteniendo costos bajos.</a:t>
            </a:r>
          </a:p>
        </p:txBody>
      </p:sp>
      <p:sp>
        <p:nvSpPr>
          <p:cNvPr id="4" name="Marcador de número de diapositiva 3">
            <a:extLst>
              <a:ext uri="{FF2B5EF4-FFF2-40B4-BE49-F238E27FC236}">
                <a16:creationId xmlns:a16="http://schemas.microsoft.com/office/drawing/2014/main" id="{AAFB424F-248C-EE19-5414-606E7C437BC5}"/>
              </a:ext>
            </a:extLst>
          </p:cNvPr>
          <p:cNvSpPr>
            <a:spLocks noGrp="1"/>
          </p:cNvSpPr>
          <p:nvPr>
            <p:ph type="sldNum" sz="quarter" idx="12"/>
          </p:nvPr>
        </p:nvSpPr>
        <p:spPr/>
        <p:txBody>
          <a:bodyPr/>
          <a:lstStyle/>
          <a:p>
            <a:fld id="{73B850FF-6169-4056-8077-06FFA93A5366}" type="slidenum">
              <a:rPr lang="en-US" b="1" smtClean="0"/>
              <a:t>3</a:t>
            </a:fld>
            <a:endParaRPr lang="en-US" b="1"/>
          </a:p>
        </p:txBody>
      </p:sp>
      <p:pic>
        <p:nvPicPr>
          <p:cNvPr id="5" name="Gráfico 4" descr="Introducir con relleno sólido">
            <a:hlinkClick r:id="rId2" action="ppaction://hlinksldjump"/>
            <a:extLst>
              <a:ext uri="{FF2B5EF4-FFF2-40B4-BE49-F238E27FC236}">
                <a16:creationId xmlns:a16="http://schemas.microsoft.com/office/drawing/2014/main" id="{2F8CD7A0-5324-AFB8-6AC3-3B8737A343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50320" y="0"/>
            <a:ext cx="751840" cy="751840"/>
          </a:xfrm>
          <a:prstGeom prst="rect">
            <a:avLst/>
          </a:prstGeom>
        </p:spPr>
      </p:pic>
    </p:spTree>
    <p:extLst>
      <p:ext uri="{BB962C8B-B14F-4D97-AF65-F5344CB8AC3E}">
        <p14:creationId xmlns:p14="http://schemas.microsoft.com/office/powerpoint/2010/main" val="10021984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
            <a:ext cx="12192000" cy="221768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1999" cy="2224386"/>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5B8B9AB7-A874-E6EC-630C-EC6E6032D86A}"/>
              </a:ext>
            </a:extLst>
          </p:cNvPr>
          <p:cNvSpPr>
            <a:spLocks noGrp="1"/>
          </p:cNvSpPr>
          <p:nvPr>
            <p:ph type="title"/>
          </p:nvPr>
        </p:nvSpPr>
        <p:spPr>
          <a:xfrm>
            <a:off x="838200" y="381000"/>
            <a:ext cx="10003218" cy="1600124"/>
          </a:xfrm>
        </p:spPr>
        <p:txBody>
          <a:bodyPr>
            <a:normAutofit/>
          </a:bodyPr>
          <a:lstStyle/>
          <a:p>
            <a:r>
              <a:rPr lang="es-AR" sz="4400" dirty="0"/>
              <a:t>Informes generados en base a la información de la base</a:t>
            </a:r>
            <a:endParaRPr lang="en-US" dirty="0"/>
          </a:p>
        </p:txBody>
      </p:sp>
      <p:sp>
        <p:nvSpPr>
          <p:cNvPr id="3" name="Marcador de número de diapositiva 2">
            <a:extLst>
              <a:ext uri="{FF2B5EF4-FFF2-40B4-BE49-F238E27FC236}">
                <a16:creationId xmlns:a16="http://schemas.microsoft.com/office/drawing/2014/main" id="{5D2A8BAF-F407-2897-4AF5-023277AF15BF}"/>
              </a:ext>
            </a:extLst>
          </p:cNvPr>
          <p:cNvSpPr>
            <a:spLocks noGrp="1"/>
          </p:cNvSpPr>
          <p:nvPr>
            <p:ph type="sldNum" sz="quarter" idx="12"/>
          </p:nvPr>
        </p:nvSpPr>
        <p:spPr/>
        <p:txBody>
          <a:bodyPr/>
          <a:lstStyle/>
          <a:p>
            <a:fld id="{73B850FF-6169-4056-8077-06FFA93A5366}" type="slidenum">
              <a:rPr lang="en-US" b="1" smtClean="0">
                <a:solidFill>
                  <a:schemeClr val="accent2">
                    <a:lumMod val="75000"/>
                    <a:alpha val="60000"/>
                  </a:schemeClr>
                </a:solidFill>
              </a:rPr>
              <a:t>30</a:t>
            </a:fld>
            <a:endParaRPr lang="en-US" b="1">
              <a:solidFill>
                <a:schemeClr val="accent2">
                  <a:lumMod val="75000"/>
                  <a:alpha val="60000"/>
                </a:schemeClr>
              </a:solidFill>
            </a:endParaRPr>
          </a:p>
        </p:txBody>
      </p:sp>
      <p:sp>
        <p:nvSpPr>
          <p:cNvPr id="16" name="Marcador de contenido 2">
            <a:extLst>
              <a:ext uri="{FF2B5EF4-FFF2-40B4-BE49-F238E27FC236}">
                <a16:creationId xmlns:a16="http://schemas.microsoft.com/office/drawing/2014/main" id="{B9B58053-5FCB-6BBD-5473-CFA230C451A1}"/>
              </a:ext>
            </a:extLst>
          </p:cNvPr>
          <p:cNvSpPr txBox="1">
            <a:spLocks/>
          </p:cNvSpPr>
          <p:nvPr/>
        </p:nvSpPr>
        <p:spPr>
          <a:xfrm>
            <a:off x="838200" y="2321277"/>
            <a:ext cx="11126002" cy="418830"/>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s-ES" sz="1500" b="1" dirty="0">
                <a:solidFill>
                  <a:schemeClr val="accent2">
                    <a:lumMod val="75000"/>
                  </a:schemeClr>
                </a:solidFill>
              </a:rPr>
              <a:t>Vista Eventos Corporativos: </a:t>
            </a:r>
            <a:r>
              <a:rPr lang="es-ES" sz="1500" dirty="0">
                <a:solidFill>
                  <a:schemeClr val="tx1"/>
                </a:solidFill>
              </a:rPr>
              <a:t>Se crea una vista que identifica en que lugares se realizaron los eventos corporativos</a:t>
            </a:r>
          </a:p>
        </p:txBody>
      </p:sp>
      <p:pic>
        <p:nvPicPr>
          <p:cNvPr id="4" name="Gráfico 3" descr="Introducir con relleno sólido">
            <a:hlinkClick r:id="rId3" action="ppaction://hlinksldjump"/>
            <a:extLst>
              <a:ext uri="{FF2B5EF4-FFF2-40B4-BE49-F238E27FC236}">
                <a16:creationId xmlns:a16="http://schemas.microsoft.com/office/drawing/2014/main" id="{6DF2090A-9648-41E0-BF29-521705368C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50320" y="0"/>
            <a:ext cx="751840" cy="751840"/>
          </a:xfrm>
          <a:prstGeom prst="rect">
            <a:avLst/>
          </a:prstGeom>
        </p:spPr>
      </p:pic>
      <p:sp>
        <p:nvSpPr>
          <p:cNvPr id="5" name="CuadroTexto 4">
            <a:extLst>
              <a:ext uri="{FF2B5EF4-FFF2-40B4-BE49-F238E27FC236}">
                <a16:creationId xmlns:a16="http://schemas.microsoft.com/office/drawing/2014/main" id="{CE143567-2017-B348-9834-75A18B76403C}"/>
              </a:ext>
            </a:extLst>
          </p:cNvPr>
          <p:cNvSpPr txBox="1"/>
          <p:nvPr/>
        </p:nvSpPr>
        <p:spPr>
          <a:xfrm>
            <a:off x="838200" y="2715221"/>
            <a:ext cx="1879600" cy="369332"/>
          </a:xfrm>
          <a:prstGeom prst="rect">
            <a:avLst/>
          </a:prstGeom>
          <a:noFill/>
        </p:spPr>
        <p:txBody>
          <a:bodyPr wrap="square" rtlCol="0">
            <a:spAutoFit/>
          </a:bodyPr>
          <a:lstStyle/>
          <a:p>
            <a:r>
              <a:rPr lang="es-ES" b="1" u="sng" dirty="0">
                <a:solidFill>
                  <a:schemeClr val="accent2">
                    <a:lumMod val="75000"/>
                  </a:schemeClr>
                </a:solidFill>
              </a:rPr>
              <a:t>Código</a:t>
            </a:r>
            <a:endParaRPr lang="en-US" b="1" u="sng" dirty="0">
              <a:solidFill>
                <a:schemeClr val="accent2">
                  <a:lumMod val="75000"/>
                </a:schemeClr>
              </a:solidFill>
            </a:endParaRPr>
          </a:p>
        </p:txBody>
      </p:sp>
      <p:sp>
        <p:nvSpPr>
          <p:cNvPr id="6" name="CuadroTexto 5">
            <a:extLst>
              <a:ext uri="{FF2B5EF4-FFF2-40B4-BE49-F238E27FC236}">
                <a16:creationId xmlns:a16="http://schemas.microsoft.com/office/drawing/2014/main" id="{691A4A3E-9163-238E-8FAE-2A625F9E6209}"/>
              </a:ext>
            </a:extLst>
          </p:cNvPr>
          <p:cNvSpPr txBox="1"/>
          <p:nvPr/>
        </p:nvSpPr>
        <p:spPr>
          <a:xfrm>
            <a:off x="838200" y="4702231"/>
            <a:ext cx="1879600" cy="369332"/>
          </a:xfrm>
          <a:prstGeom prst="rect">
            <a:avLst/>
          </a:prstGeom>
          <a:noFill/>
        </p:spPr>
        <p:txBody>
          <a:bodyPr wrap="square" rtlCol="0">
            <a:spAutoFit/>
          </a:bodyPr>
          <a:lstStyle/>
          <a:p>
            <a:r>
              <a:rPr lang="es-ES" b="1" u="sng" dirty="0">
                <a:solidFill>
                  <a:schemeClr val="accent2">
                    <a:lumMod val="75000"/>
                  </a:schemeClr>
                </a:solidFill>
              </a:rPr>
              <a:t>Vista previa</a:t>
            </a:r>
            <a:endParaRPr lang="en-US" b="1" u="sng" dirty="0">
              <a:solidFill>
                <a:schemeClr val="accent2">
                  <a:lumMod val="75000"/>
                </a:schemeClr>
              </a:solidFill>
            </a:endParaRPr>
          </a:p>
        </p:txBody>
      </p:sp>
      <p:pic>
        <p:nvPicPr>
          <p:cNvPr id="8" name="Imagen 7">
            <a:extLst>
              <a:ext uri="{FF2B5EF4-FFF2-40B4-BE49-F238E27FC236}">
                <a16:creationId xmlns:a16="http://schemas.microsoft.com/office/drawing/2014/main" id="{7E23B0D7-0B99-66DF-07D6-48EFA5A6B590}"/>
              </a:ext>
            </a:extLst>
          </p:cNvPr>
          <p:cNvPicPr>
            <a:picLocks noChangeAspect="1"/>
          </p:cNvPicPr>
          <p:nvPr/>
        </p:nvPicPr>
        <p:blipFill>
          <a:blip r:embed="rId6"/>
          <a:stretch>
            <a:fillRect/>
          </a:stretch>
        </p:blipFill>
        <p:spPr>
          <a:xfrm>
            <a:off x="838200" y="3084553"/>
            <a:ext cx="6887454" cy="1590477"/>
          </a:xfrm>
          <a:prstGeom prst="rect">
            <a:avLst/>
          </a:prstGeom>
        </p:spPr>
      </p:pic>
      <p:pic>
        <p:nvPicPr>
          <p:cNvPr id="12" name="Imagen 11">
            <a:extLst>
              <a:ext uri="{FF2B5EF4-FFF2-40B4-BE49-F238E27FC236}">
                <a16:creationId xmlns:a16="http://schemas.microsoft.com/office/drawing/2014/main" id="{E3D5AF65-3821-DDB2-30DA-512535165EDA}"/>
              </a:ext>
            </a:extLst>
          </p:cNvPr>
          <p:cNvPicPr>
            <a:picLocks noChangeAspect="1"/>
          </p:cNvPicPr>
          <p:nvPr/>
        </p:nvPicPr>
        <p:blipFill>
          <a:blip r:embed="rId7"/>
          <a:stretch>
            <a:fillRect/>
          </a:stretch>
        </p:blipFill>
        <p:spPr>
          <a:xfrm>
            <a:off x="838200" y="5170132"/>
            <a:ext cx="9207973" cy="1371670"/>
          </a:xfrm>
          <a:prstGeom prst="rect">
            <a:avLst/>
          </a:prstGeom>
        </p:spPr>
      </p:pic>
    </p:spTree>
    <p:extLst>
      <p:ext uri="{BB962C8B-B14F-4D97-AF65-F5344CB8AC3E}">
        <p14:creationId xmlns:p14="http://schemas.microsoft.com/office/powerpoint/2010/main" val="30729825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
            <a:ext cx="12192000" cy="221768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1999" cy="2224386"/>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5B8B9AB7-A874-E6EC-630C-EC6E6032D86A}"/>
              </a:ext>
            </a:extLst>
          </p:cNvPr>
          <p:cNvSpPr>
            <a:spLocks noGrp="1"/>
          </p:cNvSpPr>
          <p:nvPr>
            <p:ph type="title"/>
          </p:nvPr>
        </p:nvSpPr>
        <p:spPr>
          <a:xfrm>
            <a:off x="838200" y="381000"/>
            <a:ext cx="10003218" cy="1600124"/>
          </a:xfrm>
        </p:spPr>
        <p:txBody>
          <a:bodyPr>
            <a:normAutofit/>
          </a:bodyPr>
          <a:lstStyle/>
          <a:p>
            <a:r>
              <a:rPr lang="en-US" sz="4400" dirty="0" err="1"/>
              <a:t>Herramientas</a:t>
            </a:r>
            <a:r>
              <a:rPr lang="en-US" sz="4400" dirty="0"/>
              <a:t> y </a:t>
            </a:r>
            <a:r>
              <a:rPr lang="en-US" sz="4400" dirty="0" err="1"/>
              <a:t>tecnologías</a:t>
            </a:r>
            <a:r>
              <a:rPr lang="en-US" sz="4400" dirty="0"/>
              <a:t> </a:t>
            </a:r>
            <a:r>
              <a:rPr lang="en-US" sz="4400" dirty="0" err="1"/>
              <a:t>utilizadas</a:t>
            </a:r>
            <a:endParaRPr lang="en-US" dirty="0"/>
          </a:p>
        </p:txBody>
      </p:sp>
      <p:sp>
        <p:nvSpPr>
          <p:cNvPr id="3" name="Marcador de número de diapositiva 2">
            <a:extLst>
              <a:ext uri="{FF2B5EF4-FFF2-40B4-BE49-F238E27FC236}">
                <a16:creationId xmlns:a16="http://schemas.microsoft.com/office/drawing/2014/main" id="{5D2A8BAF-F407-2897-4AF5-023277AF15BF}"/>
              </a:ext>
            </a:extLst>
          </p:cNvPr>
          <p:cNvSpPr>
            <a:spLocks noGrp="1"/>
          </p:cNvSpPr>
          <p:nvPr>
            <p:ph type="sldNum" sz="quarter" idx="12"/>
          </p:nvPr>
        </p:nvSpPr>
        <p:spPr/>
        <p:txBody>
          <a:bodyPr/>
          <a:lstStyle/>
          <a:p>
            <a:fld id="{73B850FF-6169-4056-8077-06FFA93A5366}" type="slidenum">
              <a:rPr lang="en-US" b="1" smtClean="0">
                <a:solidFill>
                  <a:schemeClr val="accent2">
                    <a:lumMod val="75000"/>
                    <a:alpha val="60000"/>
                  </a:schemeClr>
                </a:solidFill>
              </a:rPr>
              <a:t>31</a:t>
            </a:fld>
            <a:endParaRPr lang="en-US" b="1">
              <a:solidFill>
                <a:schemeClr val="accent2">
                  <a:lumMod val="75000"/>
                  <a:alpha val="60000"/>
                </a:schemeClr>
              </a:solidFill>
            </a:endParaRPr>
          </a:p>
        </p:txBody>
      </p:sp>
      <p:sp>
        <p:nvSpPr>
          <p:cNvPr id="4" name="Marcador de contenido 2">
            <a:extLst>
              <a:ext uri="{FF2B5EF4-FFF2-40B4-BE49-F238E27FC236}">
                <a16:creationId xmlns:a16="http://schemas.microsoft.com/office/drawing/2014/main" id="{C0D152FD-1E31-DC40-4625-6B21FA7B1949}"/>
              </a:ext>
            </a:extLst>
          </p:cNvPr>
          <p:cNvSpPr>
            <a:spLocks noGrp="1"/>
          </p:cNvSpPr>
          <p:nvPr>
            <p:ph idx="1"/>
          </p:nvPr>
        </p:nvSpPr>
        <p:spPr>
          <a:xfrm>
            <a:off x="1752600" y="2524910"/>
            <a:ext cx="5359400" cy="594694"/>
          </a:xfrm>
        </p:spPr>
        <p:txBody>
          <a:bodyPr anchor="ctr">
            <a:normAutofit/>
          </a:bodyPr>
          <a:lstStyle/>
          <a:p>
            <a:pPr>
              <a:lnSpc>
                <a:spcPct val="100000"/>
              </a:lnSpc>
            </a:pPr>
            <a:r>
              <a:rPr lang="es-ES" sz="1500" dirty="0">
                <a:solidFill>
                  <a:schemeClr val="tx1"/>
                </a:solidFill>
              </a:rPr>
              <a:t>Con el mismo se realizó el Diagrama </a:t>
            </a:r>
            <a:r>
              <a:rPr lang="es-ES" sz="1500" dirty="0" err="1">
                <a:solidFill>
                  <a:schemeClr val="tx1"/>
                </a:solidFill>
              </a:rPr>
              <a:t>Endidad</a:t>
            </a:r>
            <a:r>
              <a:rPr lang="es-ES" sz="1500" dirty="0">
                <a:solidFill>
                  <a:schemeClr val="tx1"/>
                </a:solidFill>
              </a:rPr>
              <a:t>-Relación.</a:t>
            </a:r>
          </a:p>
        </p:txBody>
      </p:sp>
      <p:pic>
        <p:nvPicPr>
          <p:cNvPr id="8" name="Imagen 7" descr="Un dibujo de una cara feliz&#10;&#10;Descripción generada automáticamente con confianza baja">
            <a:extLst>
              <a:ext uri="{FF2B5EF4-FFF2-40B4-BE49-F238E27FC236}">
                <a16:creationId xmlns:a16="http://schemas.microsoft.com/office/drawing/2014/main" id="{CBD601FE-D5DF-2171-E952-CF964DFB57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994" y="3410923"/>
            <a:ext cx="836012" cy="302578"/>
          </a:xfrm>
          <a:prstGeom prst="rect">
            <a:avLst/>
          </a:prstGeom>
        </p:spPr>
      </p:pic>
      <p:pic>
        <p:nvPicPr>
          <p:cNvPr id="17" name="Imagen 16" descr="Imagen que contiene dibujo&#10;&#10;Descripción generada automáticamente">
            <a:extLst>
              <a:ext uri="{FF2B5EF4-FFF2-40B4-BE49-F238E27FC236}">
                <a16:creationId xmlns:a16="http://schemas.microsoft.com/office/drawing/2014/main" id="{9CFC679F-2136-C823-E175-A2DBEEA8B6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994" y="2658447"/>
            <a:ext cx="836012" cy="344945"/>
          </a:xfrm>
          <a:prstGeom prst="rect">
            <a:avLst/>
          </a:prstGeom>
        </p:spPr>
      </p:pic>
      <p:pic>
        <p:nvPicPr>
          <p:cNvPr id="22" name="Imagen 21" descr="Logotipo&#10;&#10;Descripción generada automáticamente">
            <a:extLst>
              <a:ext uri="{FF2B5EF4-FFF2-40B4-BE49-F238E27FC236}">
                <a16:creationId xmlns:a16="http://schemas.microsoft.com/office/drawing/2014/main" id="{98DD83F1-2F34-C2B9-1BBA-4FD48697E5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3994" y="4057451"/>
            <a:ext cx="836012" cy="434083"/>
          </a:xfrm>
          <a:prstGeom prst="rect">
            <a:avLst/>
          </a:prstGeom>
        </p:spPr>
      </p:pic>
      <p:pic>
        <p:nvPicPr>
          <p:cNvPr id="25" name="Imagen 24" descr="Imagen que contiene Logotipo&#10;&#10;Descripción generada automáticamente">
            <a:extLst>
              <a:ext uri="{FF2B5EF4-FFF2-40B4-BE49-F238E27FC236}">
                <a16:creationId xmlns:a16="http://schemas.microsoft.com/office/drawing/2014/main" id="{07A2D2C0-6A82-21E1-EFF1-2099270B5C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9013" y="4835484"/>
            <a:ext cx="950993" cy="402449"/>
          </a:xfrm>
          <a:prstGeom prst="rect">
            <a:avLst/>
          </a:prstGeom>
        </p:spPr>
      </p:pic>
      <p:sp>
        <p:nvSpPr>
          <p:cNvPr id="28" name="Marcador de contenido 2">
            <a:extLst>
              <a:ext uri="{FF2B5EF4-FFF2-40B4-BE49-F238E27FC236}">
                <a16:creationId xmlns:a16="http://schemas.microsoft.com/office/drawing/2014/main" id="{AC294D2F-8DF8-D56A-5ABF-79F04E34D23C}"/>
              </a:ext>
            </a:extLst>
          </p:cNvPr>
          <p:cNvSpPr txBox="1">
            <a:spLocks/>
          </p:cNvSpPr>
          <p:nvPr/>
        </p:nvSpPr>
        <p:spPr>
          <a:xfrm>
            <a:off x="1752600" y="3287643"/>
            <a:ext cx="8661400" cy="549139"/>
          </a:xfrm>
          <a:prstGeom prst="rect">
            <a:avLst/>
          </a:prstGeom>
        </p:spPr>
        <p:txBody>
          <a:bodyPr vert="horz" lIns="91440" tIns="45720" rIns="91440" bIns="45720" rtlCol="0" anchor="ctr">
            <a:normAutofit/>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s-ES" sz="1500" dirty="0">
                <a:solidFill>
                  <a:schemeClr val="tx1"/>
                </a:solidFill>
              </a:rPr>
              <a:t>Se diseñaron las tablas y se plasmaron todos los atributos y descripciones de las mismas.</a:t>
            </a:r>
          </a:p>
        </p:txBody>
      </p:sp>
      <p:sp>
        <p:nvSpPr>
          <p:cNvPr id="29" name="Marcador de contenido 2">
            <a:extLst>
              <a:ext uri="{FF2B5EF4-FFF2-40B4-BE49-F238E27FC236}">
                <a16:creationId xmlns:a16="http://schemas.microsoft.com/office/drawing/2014/main" id="{2F6E0427-2976-5153-6FA8-844C0F9A1298}"/>
              </a:ext>
            </a:extLst>
          </p:cNvPr>
          <p:cNvSpPr txBox="1">
            <a:spLocks/>
          </p:cNvSpPr>
          <p:nvPr/>
        </p:nvSpPr>
        <p:spPr>
          <a:xfrm>
            <a:off x="1752600" y="3999923"/>
            <a:ext cx="8661400" cy="549139"/>
          </a:xfrm>
          <a:prstGeom prst="rect">
            <a:avLst/>
          </a:prstGeom>
        </p:spPr>
        <p:txBody>
          <a:bodyPr vert="horz" lIns="91440" tIns="45720" rIns="91440" bIns="45720" rtlCol="0" anchor="ctr">
            <a:normAutofit/>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s-ES" sz="1500" dirty="0">
                <a:solidFill>
                  <a:schemeClr val="tx1"/>
                </a:solidFill>
              </a:rPr>
              <a:t>Utilizado para crear la base de datos</a:t>
            </a:r>
          </a:p>
        </p:txBody>
      </p:sp>
      <p:sp>
        <p:nvSpPr>
          <p:cNvPr id="35" name="Marcador de contenido 2">
            <a:extLst>
              <a:ext uri="{FF2B5EF4-FFF2-40B4-BE49-F238E27FC236}">
                <a16:creationId xmlns:a16="http://schemas.microsoft.com/office/drawing/2014/main" id="{E502A511-E187-E6F1-D318-93929370EEA3}"/>
              </a:ext>
            </a:extLst>
          </p:cNvPr>
          <p:cNvSpPr txBox="1">
            <a:spLocks/>
          </p:cNvSpPr>
          <p:nvPr/>
        </p:nvSpPr>
        <p:spPr>
          <a:xfrm>
            <a:off x="1752600" y="4712203"/>
            <a:ext cx="8661400" cy="549139"/>
          </a:xfrm>
          <a:prstGeom prst="rect">
            <a:avLst/>
          </a:prstGeom>
        </p:spPr>
        <p:txBody>
          <a:bodyPr vert="horz" lIns="91440" tIns="45720" rIns="91440" bIns="45720" rtlCol="0" anchor="ctr">
            <a:normAutofit/>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s-ES" sz="1500" dirty="0">
                <a:solidFill>
                  <a:schemeClr val="tx1"/>
                </a:solidFill>
              </a:rPr>
              <a:t>Se utilizo para realizar la presente presentación</a:t>
            </a:r>
          </a:p>
        </p:txBody>
      </p:sp>
      <p:pic>
        <p:nvPicPr>
          <p:cNvPr id="36" name="Gráfico 35" descr="Introducir con relleno sólido">
            <a:hlinkClick r:id="rId7" action="ppaction://hlinksldjump"/>
            <a:extLst>
              <a:ext uri="{FF2B5EF4-FFF2-40B4-BE49-F238E27FC236}">
                <a16:creationId xmlns:a16="http://schemas.microsoft.com/office/drawing/2014/main" id="{4EAE3192-DB48-2334-48DE-A88E5D8845A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450320" y="0"/>
            <a:ext cx="751840" cy="751840"/>
          </a:xfrm>
          <a:prstGeom prst="rect">
            <a:avLst/>
          </a:prstGeom>
        </p:spPr>
      </p:pic>
    </p:spTree>
    <p:extLst>
      <p:ext uri="{BB962C8B-B14F-4D97-AF65-F5344CB8AC3E}">
        <p14:creationId xmlns:p14="http://schemas.microsoft.com/office/powerpoint/2010/main" val="26526880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
            <a:ext cx="12192000" cy="221768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1999" cy="2224386"/>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5B8B9AB7-A874-E6EC-630C-EC6E6032D86A}"/>
              </a:ext>
            </a:extLst>
          </p:cNvPr>
          <p:cNvSpPr>
            <a:spLocks noGrp="1"/>
          </p:cNvSpPr>
          <p:nvPr>
            <p:ph type="title"/>
          </p:nvPr>
        </p:nvSpPr>
        <p:spPr>
          <a:xfrm>
            <a:off x="838200" y="381000"/>
            <a:ext cx="10003218" cy="1600124"/>
          </a:xfrm>
        </p:spPr>
        <p:txBody>
          <a:bodyPr>
            <a:normAutofit/>
          </a:bodyPr>
          <a:lstStyle/>
          <a:p>
            <a:r>
              <a:rPr lang="es-ES" dirty="0"/>
              <a:t>Próximas modificaciones</a:t>
            </a:r>
            <a:endParaRPr lang="en-US" dirty="0"/>
          </a:p>
        </p:txBody>
      </p:sp>
      <p:sp>
        <p:nvSpPr>
          <p:cNvPr id="3" name="Marcador de número de diapositiva 2">
            <a:extLst>
              <a:ext uri="{FF2B5EF4-FFF2-40B4-BE49-F238E27FC236}">
                <a16:creationId xmlns:a16="http://schemas.microsoft.com/office/drawing/2014/main" id="{5D2A8BAF-F407-2897-4AF5-023277AF15BF}"/>
              </a:ext>
            </a:extLst>
          </p:cNvPr>
          <p:cNvSpPr>
            <a:spLocks noGrp="1"/>
          </p:cNvSpPr>
          <p:nvPr>
            <p:ph type="sldNum" sz="quarter" idx="12"/>
          </p:nvPr>
        </p:nvSpPr>
        <p:spPr/>
        <p:txBody>
          <a:bodyPr/>
          <a:lstStyle/>
          <a:p>
            <a:fld id="{73B850FF-6169-4056-8077-06FFA93A5366}" type="slidenum">
              <a:rPr lang="en-US" b="1" smtClean="0">
                <a:solidFill>
                  <a:schemeClr val="accent2">
                    <a:lumMod val="75000"/>
                    <a:alpha val="60000"/>
                  </a:schemeClr>
                </a:solidFill>
              </a:rPr>
              <a:t>32</a:t>
            </a:fld>
            <a:endParaRPr lang="en-US" b="1">
              <a:solidFill>
                <a:schemeClr val="accent2">
                  <a:lumMod val="75000"/>
                  <a:alpha val="60000"/>
                </a:schemeClr>
              </a:solidFill>
            </a:endParaRPr>
          </a:p>
        </p:txBody>
      </p:sp>
      <p:sp>
        <p:nvSpPr>
          <p:cNvPr id="4" name="Marcador de contenido 2">
            <a:extLst>
              <a:ext uri="{FF2B5EF4-FFF2-40B4-BE49-F238E27FC236}">
                <a16:creationId xmlns:a16="http://schemas.microsoft.com/office/drawing/2014/main" id="{896152E6-580D-76DC-5DC5-930AB4EC1450}"/>
              </a:ext>
            </a:extLst>
          </p:cNvPr>
          <p:cNvSpPr>
            <a:spLocks noGrp="1"/>
          </p:cNvSpPr>
          <p:nvPr>
            <p:ph idx="1"/>
          </p:nvPr>
        </p:nvSpPr>
        <p:spPr>
          <a:xfrm>
            <a:off x="304800" y="2362124"/>
            <a:ext cx="11440160" cy="4114876"/>
          </a:xfrm>
        </p:spPr>
        <p:txBody>
          <a:bodyPr anchor="t">
            <a:normAutofit/>
          </a:bodyPr>
          <a:lstStyle/>
          <a:p>
            <a:pPr marL="342900" indent="-342900">
              <a:lnSpc>
                <a:spcPct val="100000"/>
              </a:lnSpc>
              <a:buFont typeface="+mj-lt"/>
              <a:buAutoNum type="arabicPeriod"/>
            </a:pPr>
            <a:r>
              <a:rPr lang="es-ES" sz="1500" dirty="0">
                <a:solidFill>
                  <a:schemeClr val="tx1"/>
                </a:solidFill>
              </a:rPr>
              <a:t>Se crearán nuevas tablas: Tipos de categoría, Tipo de servicio, Mobiliario, Satisfacción del cliente, Compras, Ventas y Stock</a:t>
            </a:r>
          </a:p>
          <a:p>
            <a:pPr marL="342900" indent="-342900">
              <a:lnSpc>
                <a:spcPct val="100000"/>
              </a:lnSpc>
              <a:buFont typeface="+mj-lt"/>
              <a:buAutoNum type="arabicPeriod"/>
            </a:pPr>
            <a:r>
              <a:rPr lang="es-ES" sz="1500" dirty="0">
                <a:solidFill>
                  <a:schemeClr val="tx1"/>
                </a:solidFill>
              </a:rPr>
              <a:t>Se crearán nuevos atributos: Comisiones por ventas, aceptación de presupuestos, tipo de categoría para cada producto</a:t>
            </a:r>
          </a:p>
          <a:p>
            <a:pPr marL="342900" indent="-342900">
              <a:lnSpc>
                <a:spcPct val="100000"/>
              </a:lnSpc>
              <a:buFont typeface="+mj-lt"/>
              <a:buAutoNum type="arabicPeriod"/>
            </a:pPr>
            <a:r>
              <a:rPr lang="es-ES" sz="1500" dirty="0">
                <a:solidFill>
                  <a:schemeClr val="tx1"/>
                </a:solidFill>
              </a:rPr>
              <a:t>Se agregarán los productos de cristalería entre otros.</a:t>
            </a:r>
          </a:p>
          <a:p>
            <a:pPr marL="342900" indent="-342900">
              <a:lnSpc>
                <a:spcPct val="100000"/>
              </a:lnSpc>
              <a:buFont typeface="+mj-lt"/>
              <a:buAutoNum type="arabicPeriod"/>
            </a:pPr>
            <a:r>
              <a:rPr lang="es-ES" sz="1500" dirty="0">
                <a:solidFill>
                  <a:schemeClr val="tx1"/>
                </a:solidFill>
              </a:rPr>
              <a:t>Conectar MySQL con </a:t>
            </a:r>
            <a:r>
              <a:rPr lang="es-ES" sz="1500" dirty="0" err="1">
                <a:solidFill>
                  <a:schemeClr val="tx1"/>
                </a:solidFill>
              </a:rPr>
              <a:t>PowerBI</a:t>
            </a:r>
            <a:r>
              <a:rPr lang="es-ES" sz="1500" dirty="0">
                <a:solidFill>
                  <a:schemeClr val="tx1"/>
                </a:solidFill>
              </a:rPr>
              <a:t> y crear un </a:t>
            </a:r>
            <a:r>
              <a:rPr lang="es-ES" sz="1500" dirty="0" err="1">
                <a:solidFill>
                  <a:schemeClr val="tx1"/>
                </a:solidFill>
              </a:rPr>
              <a:t>Dashboard</a:t>
            </a:r>
            <a:r>
              <a:rPr lang="es-ES" sz="1500" dirty="0">
                <a:solidFill>
                  <a:schemeClr val="tx1"/>
                </a:solidFill>
              </a:rPr>
              <a:t>. Se creo un Mockup.</a:t>
            </a:r>
            <a:endParaRPr lang="en-US" sz="1500" dirty="0">
              <a:solidFill>
                <a:schemeClr val="tx1"/>
              </a:solidFill>
            </a:endParaRPr>
          </a:p>
          <a:p>
            <a:pPr marL="342900" indent="-342900">
              <a:lnSpc>
                <a:spcPct val="100000"/>
              </a:lnSpc>
              <a:buFont typeface="+mj-lt"/>
              <a:buAutoNum type="arabicPeriod"/>
            </a:pPr>
            <a:endParaRPr lang="es-ES" sz="1500" dirty="0">
              <a:solidFill>
                <a:schemeClr val="tx1"/>
              </a:solidFill>
            </a:endParaRPr>
          </a:p>
        </p:txBody>
      </p:sp>
      <p:pic>
        <p:nvPicPr>
          <p:cNvPr id="6" name="Gráfico 5" descr="Introducir con relleno sólido">
            <a:hlinkClick r:id="rId3" action="ppaction://hlinksldjump"/>
            <a:extLst>
              <a:ext uri="{FF2B5EF4-FFF2-40B4-BE49-F238E27FC236}">
                <a16:creationId xmlns:a16="http://schemas.microsoft.com/office/drawing/2014/main" id="{C85A17CC-CB33-AAE2-B94B-D29DEFBF976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50320" y="0"/>
            <a:ext cx="751840" cy="751840"/>
          </a:xfrm>
          <a:prstGeom prst="rect">
            <a:avLst/>
          </a:prstGeom>
        </p:spPr>
      </p:pic>
    </p:spTree>
    <p:extLst>
      <p:ext uri="{BB962C8B-B14F-4D97-AF65-F5344CB8AC3E}">
        <p14:creationId xmlns:p14="http://schemas.microsoft.com/office/powerpoint/2010/main" val="32463693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1"/>
            <a:ext cx="12192000" cy="221768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1999" cy="2224386"/>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5B8B9AB7-A874-E6EC-630C-EC6E6032D86A}"/>
              </a:ext>
            </a:extLst>
          </p:cNvPr>
          <p:cNvSpPr>
            <a:spLocks noGrp="1"/>
          </p:cNvSpPr>
          <p:nvPr>
            <p:ph type="title"/>
          </p:nvPr>
        </p:nvSpPr>
        <p:spPr>
          <a:xfrm>
            <a:off x="838200" y="330200"/>
            <a:ext cx="10003218" cy="974725"/>
          </a:xfrm>
        </p:spPr>
        <p:txBody>
          <a:bodyPr>
            <a:normAutofit/>
          </a:bodyPr>
          <a:lstStyle/>
          <a:p>
            <a:r>
              <a:rPr lang="es-ES" dirty="0"/>
              <a:t>Mockup</a:t>
            </a:r>
            <a:endParaRPr lang="en-US" dirty="0"/>
          </a:p>
        </p:txBody>
      </p:sp>
      <p:pic>
        <p:nvPicPr>
          <p:cNvPr id="4" name="Gráfico 3" descr="Introducir con relleno sólido">
            <a:hlinkClick r:id="rId3" action="ppaction://hlinksldjump"/>
            <a:extLst>
              <a:ext uri="{FF2B5EF4-FFF2-40B4-BE49-F238E27FC236}">
                <a16:creationId xmlns:a16="http://schemas.microsoft.com/office/drawing/2014/main" id="{6C4E3A81-F35F-9167-103C-35CE750AC9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50320" y="0"/>
            <a:ext cx="751840" cy="751840"/>
          </a:xfrm>
          <a:prstGeom prst="rect">
            <a:avLst/>
          </a:prstGeom>
        </p:spPr>
      </p:pic>
      <p:sp>
        <p:nvSpPr>
          <p:cNvPr id="5" name="Rectángulo 4">
            <a:extLst>
              <a:ext uri="{FF2B5EF4-FFF2-40B4-BE49-F238E27FC236}">
                <a16:creationId xmlns:a16="http://schemas.microsoft.com/office/drawing/2014/main" id="{0C375F98-F924-2456-1659-AD365B79E9EC}"/>
              </a:ext>
            </a:extLst>
          </p:cNvPr>
          <p:cNvSpPr/>
          <p:nvPr/>
        </p:nvSpPr>
        <p:spPr>
          <a:xfrm>
            <a:off x="0" y="1473200"/>
            <a:ext cx="12202160" cy="53848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s-AR"/>
          </a:p>
        </p:txBody>
      </p:sp>
      <p:sp>
        <p:nvSpPr>
          <p:cNvPr id="3" name="Marcador de número de diapositiva 2">
            <a:extLst>
              <a:ext uri="{FF2B5EF4-FFF2-40B4-BE49-F238E27FC236}">
                <a16:creationId xmlns:a16="http://schemas.microsoft.com/office/drawing/2014/main" id="{5D2A8BAF-F407-2897-4AF5-023277AF15BF}"/>
              </a:ext>
            </a:extLst>
          </p:cNvPr>
          <p:cNvSpPr>
            <a:spLocks noGrp="1"/>
          </p:cNvSpPr>
          <p:nvPr>
            <p:ph type="sldNum" sz="quarter" idx="12"/>
          </p:nvPr>
        </p:nvSpPr>
        <p:spPr/>
        <p:txBody>
          <a:bodyPr/>
          <a:lstStyle/>
          <a:p>
            <a:fld id="{73B850FF-6169-4056-8077-06FFA93A5366}" type="slidenum">
              <a:rPr lang="en-US" b="1" smtClean="0">
                <a:solidFill>
                  <a:schemeClr val="accent2">
                    <a:lumMod val="75000"/>
                    <a:alpha val="60000"/>
                  </a:schemeClr>
                </a:solidFill>
              </a:rPr>
              <a:t>33</a:t>
            </a:fld>
            <a:endParaRPr lang="en-US" b="1" dirty="0">
              <a:solidFill>
                <a:schemeClr val="accent2">
                  <a:lumMod val="75000"/>
                  <a:alpha val="60000"/>
                </a:schemeClr>
              </a:solidFill>
            </a:endParaRPr>
          </a:p>
        </p:txBody>
      </p:sp>
      <p:sp>
        <p:nvSpPr>
          <p:cNvPr id="6" name="Rectángulo 5">
            <a:extLst>
              <a:ext uri="{FF2B5EF4-FFF2-40B4-BE49-F238E27FC236}">
                <a16:creationId xmlns:a16="http://schemas.microsoft.com/office/drawing/2014/main" id="{A8BA714F-C516-5EFC-0AA3-3C895A46EEEC}"/>
              </a:ext>
            </a:extLst>
          </p:cNvPr>
          <p:cNvSpPr/>
          <p:nvPr/>
        </p:nvSpPr>
        <p:spPr>
          <a:xfrm>
            <a:off x="0" y="1294766"/>
            <a:ext cx="12188952" cy="131508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AR"/>
          </a:p>
        </p:txBody>
      </p:sp>
      <p:pic>
        <p:nvPicPr>
          <p:cNvPr id="12" name="Imagen 11">
            <a:extLst>
              <a:ext uri="{FF2B5EF4-FFF2-40B4-BE49-F238E27FC236}">
                <a16:creationId xmlns:a16="http://schemas.microsoft.com/office/drawing/2014/main" id="{08C96F49-B4C8-9F9A-6500-A9EEEF512529}"/>
              </a:ext>
            </a:extLst>
          </p:cNvPr>
          <p:cNvPicPr>
            <a:picLocks noChangeAspect="1"/>
          </p:cNvPicPr>
          <p:nvPr/>
        </p:nvPicPr>
        <p:blipFill>
          <a:blip r:embed="rId6"/>
          <a:stretch>
            <a:fillRect/>
          </a:stretch>
        </p:blipFill>
        <p:spPr>
          <a:xfrm>
            <a:off x="-10160" y="1278925"/>
            <a:ext cx="1315085" cy="1315085"/>
          </a:xfrm>
          <a:prstGeom prst="rect">
            <a:avLst/>
          </a:prstGeom>
        </p:spPr>
      </p:pic>
      <p:sp>
        <p:nvSpPr>
          <p:cNvPr id="14" name="CuadroTexto 13">
            <a:extLst>
              <a:ext uri="{FF2B5EF4-FFF2-40B4-BE49-F238E27FC236}">
                <a16:creationId xmlns:a16="http://schemas.microsoft.com/office/drawing/2014/main" id="{0404D39D-414D-5C6C-4106-697492003982}"/>
              </a:ext>
            </a:extLst>
          </p:cNvPr>
          <p:cNvSpPr txBox="1"/>
          <p:nvPr/>
        </p:nvSpPr>
        <p:spPr>
          <a:xfrm>
            <a:off x="847023" y="2760451"/>
            <a:ext cx="2127183" cy="369332"/>
          </a:xfrm>
          <a:prstGeom prst="rect">
            <a:avLst/>
          </a:prstGeom>
          <a:noFill/>
        </p:spPr>
        <p:txBody>
          <a:bodyPr wrap="square" rtlCol="0">
            <a:spAutoFit/>
          </a:bodyPr>
          <a:lstStyle/>
          <a:p>
            <a:r>
              <a:rPr lang="es-ES" dirty="0"/>
              <a:t>TOP 10 Productos</a:t>
            </a:r>
          </a:p>
        </p:txBody>
      </p:sp>
      <p:sp>
        <p:nvSpPr>
          <p:cNvPr id="16" name="CuadroTexto 15">
            <a:extLst>
              <a:ext uri="{FF2B5EF4-FFF2-40B4-BE49-F238E27FC236}">
                <a16:creationId xmlns:a16="http://schemas.microsoft.com/office/drawing/2014/main" id="{1EA457AB-2CC1-5EEC-DB65-CAB868902ABA}"/>
              </a:ext>
            </a:extLst>
          </p:cNvPr>
          <p:cNvSpPr txBox="1"/>
          <p:nvPr/>
        </p:nvSpPr>
        <p:spPr>
          <a:xfrm>
            <a:off x="4843192" y="2767312"/>
            <a:ext cx="2318004" cy="369332"/>
          </a:xfrm>
          <a:prstGeom prst="rect">
            <a:avLst/>
          </a:prstGeom>
          <a:noFill/>
        </p:spPr>
        <p:txBody>
          <a:bodyPr wrap="square" rtlCol="0">
            <a:spAutoFit/>
          </a:bodyPr>
          <a:lstStyle/>
          <a:p>
            <a:r>
              <a:rPr lang="es-ES" dirty="0"/>
              <a:t>Venta por vendedor</a:t>
            </a:r>
          </a:p>
        </p:txBody>
      </p:sp>
      <p:pic>
        <p:nvPicPr>
          <p:cNvPr id="21" name="Imagen 20">
            <a:extLst>
              <a:ext uri="{FF2B5EF4-FFF2-40B4-BE49-F238E27FC236}">
                <a16:creationId xmlns:a16="http://schemas.microsoft.com/office/drawing/2014/main" id="{6FA1D77D-AA32-3910-7DBC-C6841AACC613}"/>
              </a:ext>
            </a:extLst>
          </p:cNvPr>
          <p:cNvPicPr>
            <a:picLocks noChangeAspect="1"/>
          </p:cNvPicPr>
          <p:nvPr/>
        </p:nvPicPr>
        <p:blipFill>
          <a:blip r:embed="rId7"/>
          <a:stretch>
            <a:fillRect/>
          </a:stretch>
        </p:blipFill>
        <p:spPr>
          <a:xfrm>
            <a:off x="361548" y="3393143"/>
            <a:ext cx="3419439" cy="1912761"/>
          </a:xfrm>
          <a:prstGeom prst="rect">
            <a:avLst/>
          </a:prstGeom>
        </p:spPr>
      </p:pic>
      <p:pic>
        <p:nvPicPr>
          <p:cNvPr id="27" name="Imagen 26">
            <a:extLst>
              <a:ext uri="{FF2B5EF4-FFF2-40B4-BE49-F238E27FC236}">
                <a16:creationId xmlns:a16="http://schemas.microsoft.com/office/drawing/2014/main" id="{726A9805-AB7F-9EBD-C255-454AC9839385}"/>
              </a:ext>
            </a:extLst>
          </p:cNvPr>
          <p:cNvPicPr>
            <a:picLocks noChangeAspect="1"/>
          </p:cNvPicPr>
          <p:nvPr/>
        </p:nvPicPr>
        <p:blipFill>
          <a:blip r:embed="rId8"/>
          <a:stretch>
            <a:fillRect/>
          </a:stretch>
        </p:blipFill>
        <p:spPr>
          <a:xfrm>
            <a:off x="2974206" y="1314525"/>
            <a:ext cx="1329484" cy="1315085"/>
          </a:xfrm>
          <a:prstGeom prst="rect">
            <a:avLst/>
          </a:prstGeom>
        </p:spPr>
      </p:pic>
      <p:pic>
        <p:nvPicPr>
          <p:cNvPr id="31" name="Imagen 30">
            <a:extLst>
              <a:ext uri="{FF2B5EF4-FFF2-40B4-BE49-F238E27FC236}">
                <a16:creationId xmlns:a16="http://schemas.microsoft.com/office/drawing/2014/main" id="{D5CC9586-C393-E77C-2ACA-CE7CF74EAC9A}"/>
              </a:ext>
            </a:extLst>
          </p:cNvPr>
          <p:cNvPicPr>
            <a:picLocks noChangeAspect="1"/>
          </p:cNvPicPr>
          <p:nvPr/>
        </p:nvPicPr>
        <p:blipFill>
          <a:blip r:embed="rId9"/>
          <a:stretch>
            <a:fillRect/>
          </a:stretch>
        </p:blipFill>
        <p:spPr>
          <a:xfrm>
            <a:off x="6094476" y="1314525"/>
            <a:ext cx="1329484" cy="1324685"/>
          </a:xfrm>
          <a:prstGeom prst="rect">
            <a:avLst/>
          </a:prstGeom>
        </p:spPr>
      </p:pic>
      <p:pic>
        <p:nvPicPr>
          <p:cNvPr id="33" name="Imagen 32">
            <a:extLst>
              <a:ext uri="{FF2B5EF4-FFF2-40B4-BE49-F238E27FC236}">
                <a16:creationId xmlns:a16="http://schemas.microsoft.com/office/drawing/2014/main" id="{F14D309F-CE77-B9B0-0C4E-6A821A236FE8}"/>
              </a:ext>
            </a:extLst>
          </p:cNvPr>
          <p:cNvPicPr>
            <a:picLocks noChangeAspect="1"/>
          </p:cNvPicPr>
          <p:nvPr/>
        </p:nvPicPr>
        <p:blipFill>
          <a:blip r:embed="rId10"/>
          <a:stretch>
            <a:fillRect/>
          </a:stretch>
        </p:blipFill>
        <p:spPr>
          <a:xfrm>
            <a:off x="9151643" y="1288611"/>
            <a:ext cx="1329484" cy="1305399"/>
          </a:xfrm>
          <a:prstGeom prst="rect">
            <a:avLst/>
          </a:prstGeom>
        </p:spPr>
      </p:pic>
      <p:pic>
        <p:nvPicPr>
          <p:cNvPr id="37" name="Imagen 36">
            <a:extLst>
              <a:ext uri="{FF2B5EF4-FFF2-40B4-BE49-F238E27FC236}">
                <a16:creationId xmlns:a16="http://schemas.microsoft.com/office/drawing/2014/main" id="{22681665-161C-883D-C912-4BDD4E3F9A3F}"/>
              </a:ext>
            </a:extLst>
          </p:cNvPr>
          <p:cNvPicPr>
            <a:picLocks noChangeAspect="1"/>
          </p:cNvPicPr>
          <p:nvPr/>
        </p:nvPicPr>
        <p:blipFill>
          <a:blip r:embed="rId11"/>
          <a:stretch>
            <a:fillRect/>
          </a:stretch>
        </p:blipFill>
        <p:spPr>
          <a:xfrm>
            <a:off x="8355933" y="3323864"/>
            <a:ext cx="2731728" cy="2191385"/>
          </a:xfrm>
          <a:prstGeom prst="rect">
            <a:avLst/>
          </a:prstGeom>
        </p:spPr>
      </p:pic>
      <p:sp>
        <p:nvSpPr>
          <p:cNvPr id="38" name="CuadroTexto 37">
            <a:extLst>
              <a:ext uri="{FF2B5EF4-FFF2-40B4-BE49-F238E27FC236}">
                <a16:creationId xmlns:a16="http://schemas.microsoft.com/office/drawing/2014/main" id="{E17AC22B-3E09-F0DF-5034-AA33F6464A53}"/>
              </a:ext>
            </a:extLst>
          </p:cNvPr>
          <p:cNvSpPr txBox="1"/>
          <p:nvPr/>
        </p:nvSpPr>
        <p:spPr>
          <a:xfrm>
            <a:off x="8516072" y="2776098"/>
            <a:ext cx="2318004" cy="369332"/>
          </a:xfrm>
          <a:prstGeom prst="rect">
            <a:avLst/>
          </a:prstGeom>
          <a:noFill/>
        </p:spPr>
        <p:txBody>
          <a:bodyPr wrap="square" rtlCol="0">
            <a:spAutoFit/>
          </a:bodyPr>
          <a:lstStyle/>
          <a:p>
            <a:r>
              <a:rPr lang="es-ES" dirty="0"/>
              <a:t>Venta por producto</a:t>
            </a:r>
          </a:p>
        </p:txBody>
      </p:sp>
      <p:pic>
        <p:nvPicPr>
          <p:cNvPr id="42" name="Imagen 41">
            <a:extLst>
              <a:ext uri="{FF2B5EF4-FFF2-40B4-BE49-F238E27FC236}">
                <a16:creationId xmlns:a16="http://schemas.microsoft.com/office/drawing/2014/main" id="{918D2DF5-E25A-B528-F291-3CA5382CCC0C}"/>
              </a:ext>
            </a:extLst>
          </p:cNvPr>
          <p:cNvPicPr>
            <a:picLocks noChangeAspect="1"/>
          </p:cNvPicPr>
          <p:nvPr/>
        </p:nvPicPr>
        <p:blipFill>
          <a:blip r:embed="rId12"/>
          <a:stretch>
            <a:fillRect/>
          </a:stretch>
        </p:blipFill>
        <p:spPr>
          <a:xfrm>
            <a:off x="4778742" y="3308281"/>
            <a:ext cx="2347361" cy="2247137"/>
          </a:xfrm>
          <a:prstGeom prst="rect">
            <a:avLst/>
          </a:prstGeom>
        </p:spPr>
      </p:pic>
    </p:spTree>
    <p:extLst>
      <p:ext uri="{BB962C8B-B14F-4D97-AF65-F5344CB8AC3E}">
        <p14:creationId xmlns:p14="http://schemas.microsoft.com/office/powerpoint/2010/main" val="2032545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000609-02B8-F1D5-18F3-0A121EB7C12F}"/>
              </a:ext>
            </a:extLst>
          </p:cNvPr>
          <p:cNvSpPr>
            <a:spLocks noGrp="1"/>
          </p:cNvSpPr>
          <p:nvPr>
            <p:ph type="title"/>
          </p:nvPr>
        </p:nvSpPr>
        <p:spPr/>
        <p:txBody>
          <a:bodyPr/>
          <a:lstStyle/>
          <a:p>
            <a:pPr algn="r"/>
            <a:r>
              <a:rPr lang="es-ES" dirty="0"/>
              <a:t>Descripción de la temática</a:t>
            </a:r>
            <a:endParaRPr lang="en-US" dirty="0"/>
          </a:p>
        </p:txBody>
      </p:sp>
      <p:sp>
        <p:nvSpPr>
          <p:cNvPr id="3" name="Marcador de contenido 2">
            <a:extLst>
              <a:ext uri="{FF2B5EF4-FFF2-40B4-BE49-F238E27FC236}">
                <a16:creationId xmlns:a16="http://schemas.microsoft.com/office/drawing/2014/main" id="{B2040672-9D48-2D98-5B1F-7355C18D5168}"/>
              </a:ext>
            </a:extLst>
          </p:cNvPr>
          <p:cNvSpPr>
            <a:spLocks noGrp="1"/>
          </p:cNvSpPr>
          <p:nvPr>
            <p:ph idx="1"/>
          </p:nvPr>
        </p:nvSpPr>
        <p:spPr>
          <a:xfrm>
            <a:off x="838200" y="1949450"/>
            <a:ext cx="10515600" cy="4375150"/>
          </a:xfrm>
        </p:spPr>
        <p:txBody>
          <a:bodyPr>
            <a:normAutofit/>
          </a:bodyPr>
          <a:lstStyle/>
          <a:p>
            <a:r>
              <a:rPr lang="es-ES" sz="2400" b="1" u="sng" dirty="0"/>
              <a:t>Situación Problemática</a:t>
            </a:r>
          </a:p>
          <a:p>
            <a:pPr marL="0" indent="0">
              <a:buNone/>
            </a:pPr>
            <a:r>
              <a:rPr lang="en-US" sz="2400" dirty="0"/>
              <a:t>Al ser </a:t>
            </a:r>
            <a:r>
              <a:rPr lang="en-US" sz="2400" dirty="0" err="1"/>
              <a:t>pymes</a:t>
            </a:r>
            <a:r>
              <a:rPr lang="en-US" sz="2400" dirty="0"/>
              <a:t> </a:t>
            </a:r>
            <a:r>
              <a:rPr lang="en-US" sz="2400" dirty="0" err="1"/>
              <a:t>en</a:t>
            </a:r>
            <a:r>
              <a:rPr lang="en-US" sz="2400" dirty="0"/>
              <a:t> </a:t>
            </a:r>
            <a:r>
              <a:rPr lang="en-US" sz="2400" dirty="0" err="1"/>
              <a:t>crecimineto</a:t>
            </a:r>
            <a:r>
              <a:rPr lang="en-US" sz="2400" dirty="0"/>
              <a:t> </a:t>
            </a:r>
            <a:r>
              <a:rPr lang="en-US" sz="2400" dirty="0" err="1"/>
              <a:t>estas</a:t>
            </a:r>
            <a:r>
              <a:rPr lang="en-US" sz="2400" dirty="0"/>
              <a:t> </a:t>
            </a:r>
            <a:r>
              <a:rPr lang="en-US" sz="2400" dirty="0" err="1"/>
              <a:t>empresas</a:t>
            </a:r>
            <a:r>
              <a:rPr lang="en-US" sz="2400" dirty="0"/>
              <a:t> </a:t>
            </a:r>
            <a:r>
              <a:rPr lang="en-US" sz="2400" dirty="0" err="1"/>
              <a:t>tienen</a:t>
            </a:r>
            <a:r>
              <a:rPr lang="en-US" sz="2400" dirty="0"/>
              <a:t> </a:t>
            </a:r>
            <a:r>
              <a:rPr lang="en-US" sz="2400" dirty="0" err="1"/>
              <a:t>toda</a:t>
            </a:r>
            <a:r>
              <a:rPr lang="en-US" sz="2400" dirty="0"/>
              <a:t> </a:t>
            </a:r>
            <a:r>
              <a:rPr lang="en-US" sz="2400" dirty="0" err="1"/>
              <a:t>su</a:t>
            </a:r>
            <a:r>
              <a:rPr lang="en-US" sz="2400" dirty="0"/>
              <a:t> </a:t>
            </a:r>
            <a:r>
              <a:rPr lang="en-US" sz="2400" dirty="0" err="1"/>
              <a:t>información</a:t>
            </a:r>
            <a:r>
              <a:rPr lang="en-US" sz="2400" dirty="0"/>
              <a:t> </a:t>
            </a:r>
            <a:r>
              <a:rPr lang="en-US" sz="2400" dirty="0" err="1"/>
              <a:t>diseminada</a:t>
            </a:r>
            <a:r>
              <a:rPr lang="en-US" sz="2400" dirty="0"/>
              <a:t> </a:t>
            </a:r>
            <a:r>
              <a:rPr lang="en-US" sz="2400" dirty="0" err="1"/>
              <a:t>en</a:t>
            </a:r>
            <a:r>
              <a:rPr lang="en-US" sz="2400" dirty="0"/>
              <a:t> </a:t>
            </a:r>
            <a:r>
              <a:rPr lang="en-US" sz="2400" dirty="0" err="1"/>
              <a:t>archivos</a:t>
            </a:r>
            <a:r>
              <a:rPr lang="en-US" sz="2400" dirty="0"/>
              <a:t> de </a:t>
            </a:r>
            <a:r>
              <a:rPr lang="en-US" sz="2400" dirty="0" err="1"/>
              <a:t>diferentes</a:t>
            </a:r>
            <a:r>
              <a:rPr lang="en-US" sz="2400" dirty="0"/>
              <a:t> </a:t>
            </a:r>
            <a:r>
              <a:rPr lang="en-US" sz="2400" dirty="0" err="1"/>
              <a:t>formatos</a:t>
            </a:r>
            <a:r>
              <a:rPr lang="en-US" sz="2400" dirty="0"/>
              <a:t> </a:t>
            </a:r>
            <a:r>
              <a:rPr lang="en-US" sz="2400" dirty="0" err="1"/>
              <a:t>haciendo</a:t>
            </a:r>
            <a:r>
              <a:rPr lang="en-US" sz="2400" dirty="0"/>
              <a:t> que </a:t>
            </a:r>
            <a:r>
              <a:rPr lang="en-US" sz="2400" dirty="0" err="1"/>
              <a:t>mucha</a:t>
            </a:r>
            <a:r>
              <a:rPr lang="en-US" sz="2400" dirty="0"/>
              <a:t> </a:t>
            </a:r>
            <a:r>
              <a:rPr lang="en-US" sz="2400" dirty="0" err="1"/>
              <a:t>información</a:t>
            </a:r>
            <a:r>
              <a:rPr lang="en-US" sz="2400" dirty="0"/>
              <a:t> se </a:t>
            </a:r>
            <a:r>
              <a:rPr lang="en-US" sz="2400" dirty="0" err="1"/>
              <a:t>pierda</a:t>
            </a:r>
            <a:r>
              <a:rPr lang="en-US" sz="2400" dirty="0"/>
              <a:t> y que </a:t>
            </a:r>
            <a:r>
              <a:rPr lang="en-US" sz="2400" dirty="0" err="1"/>
              <a:t>en</a:t>
            </a:r>
            <a:r>
              <a:rPr lang="en-US" sz="2400" dirty="0"/>
              <a:t> </a:t>
            </a:r>
            <a:r>
              <a:rPr lang="en-US" sz="2400" dirty="0" err="1"/>
              <a:t>consecuencia</a:t>
            </a:r>
            <a:r>
              <a:rPr lang="en-US" sz="2400" dirty="0"/>
              <a:t> no </a:t>
            </a:r>
            <a:r>
              <a:rPr lang="en-US" sz="2400" dirty="0" err="1"/>
              <a:t>pueda</a:t>
            </a:r>
            <a:r>
              <a:rPr lang="en-US" sz="2400" dirty="0"/>
              <a:t> ser </a:t>
            </a:r>
            <a:r>
              <a:rPr lang="en-US" sz="2400" dirty="0" err="1"/>
              <a:t>analizada</a:t>
            </a:r>
            <a:r>
              <a:rPr lang="en-US" sz="2400" dirty="0"/>
              <a:t>.</a:t>
            </a:r>
          </a:p>
          <a:p>
            <a:pPr marL="0" indent="0">
              <a:buNone/>
            </a:pPr>
            <a:endParaRPr lang="en-US" sz="2400" dirty="0"/>
          </a:p>
          <a:p>
            <a:r>
              <a:rPr lang="en-US" sz="2400" b="1" u="sng" dirty="0" err="1"/>
              <a:t>Modelo</a:t>
            </a:r>
            <a:r>
              <a:rPr lang="en-US" sz="2400" b="1" u="sng" dirty="0"/>
              <a:t> de </a:t>
            </a:r>
            <a:r>
              <a:rPr lang="en-US" sz="2400" b="1" u="sng" dirty="0" err="1"/>
              <a:t>negocio</a:t>
            </a:r>
            <a:endParaRPr lang="en-US" sz="2400" b="1" u="sng" dirty="0"/>
          </a:p>
          <a:p>
            <a:pPr marL="0" indent="0">
              <a:buNone/>
            </a:pPr>
            <a:r>
              <a:rPr lang="es-AR" sz="2400" dirty="0"/>
              <a:t>Estas pymes ofrecen el alquiler de barras de bebidas personalizadas para eventos, junto con un equipo de </a:t>
            </a:r>
            <a:r>
              <a:rPr lang="es-AR" sz="2400" dirty="0" err="1"/>
              <a:t>bartenders</a:t>
            </a:r>
            <a:r>
              <a:rPr lang="es-AR" sz="2400" dirty="0"/>
              <a:t> profesionales, con un enfoque en la calidad, la variedad de opciones y la atención al cliente.</a:t>
            </a:r>
            <a:endParaRPr lang="en-US" sz="2400" dirty="0"/>
          </a:p>
        </p:txBody>
      </p:sp>
      <p:sp>
        <p:nvSpPr>
          <p:cNvPr id="4" name="Marcador de número de diapositiva 3">
            <a:extLst>
              <a:ext uri="{FF2B5EF4-FFF2-40B4-BE49-F238E27FC236}">
                <a16:creationId xmlns:a16="http://schemas.microsoft.com/office/drawing/2014/main" id="{F8B6B520-C892-2BAB-2C91-2625E48CFFDB}"/>
              </a:ext>
            </a:extLst>
          </p:cNvPr>
          <p:cNvSpPr>
            <a:spLocks noGrp="1"/>
          </p:cNvSpPr>
          <p:nvPr>
            <p:ph type="sldNum" sz="quarter" idx="12"/>
          </p:nvPr>
        </p:nvSpPr>
        <p:spPr/>
        <p:txBody>
          <a:bodyPr/>
          <a:lstStyle/>
          <a:p>
            <a:fld id="{73B850FF-6169-4056-8077-06FFA93A5366}" type="slidenum">
              <a:rPr lang="en-US" b="1" smtClean="0"/>
              <a:t>4</a:t>
            </a:fld>
            <a:endParaRPr lang="en-US" b="1"/>
          </a:p>
        </p:txBody>
      </p:sp>
      <p:pic>
        <p:nvPicPr>
          <p:cNvPr id="5" name="Gráfico 4" descr="Introducir con relleno sólido">
            <a:hlinkClick r:id="rId2" action="ppaction://hlinksldjump"/>
            <a:extLst>
              <a:ext uri="{FF2B5EF4-FFF2-40B4-BE49-F238E27FC236}">
                <a16:creationId xmlns:a16="http://schemas.microsoft.com/office/drawing/2014/main" id="{1C312141-8579-BEB4-6B7A-2CB48E2BE87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50320" y="0"/>
            <a:ext cx="751840" cy="751840"/>
          </a:xfrm>
          <a:prstGeom prst="rect">
            <a:avLst/>
          </a:prstGeom>
        </p:spPr>
      </p:pic>
    </p:spTree>
    <p:extLst>
      <p:ext uri="{BB962C8B-B14F-4D97-AF65-F5344CB8AC3E}">
        <p14:creationId xmlns:p14="http://schemas.microsoft.com/office/powerpoint/2010/main" val="1088721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4" name="Rectangle 13">
            <a:extLst>
              <a:ext uri="{FF2B5EF4-FFF2-40B4-BE49-F238E27FC236}">
                <a16:creationId xmlns:a16="http://schemas.microsoft.com/office/drawing/2014/main" id="{297F7562-DBE2-4729-835D-1486BBB437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6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DCE0245F-7D4D-413E-940B-1D9D9A171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27"/>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19B97BE4-8A98-49F3-8669-EAAF6D433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390032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0" name="Rectangle 19">
            <a:extLst>
              <a:ext uri="{FF2B5EF4-FFF2-40B4-BE49-F238E27FC236}">
                <a16:creationId xmlns:a16="http://schemas.microsoft.com/office/drawing/2014/main" id="{AA090277-9074-44AA-8A49-453BF2C45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1"/>
            <a:ext cx="12191999" cy="3909853"/>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0EC14759-4263-C37D-484D-0DA5606B5E52}"/>
              </a:ext>
            </a:extLst>
          </p:cNvPr>
          <p:cNvSpPr>
            <a:spLocks noGrp="1"/>
          </p:cNvSpPr>
          <p:nvPr>
            <p:ph type="title"/>
          </p:nvPr>
        </p:nvSpPr>
        <p:spPr>
          <a:xfrm>
            <a:off x="7777654" y="744909"/>
            <a:ext cx="4089226" cy="2912691"/>
          </a:xfrm>
        </p:spPr>
        <p:txBody>
          <a:bodyPr vert="horz" lIns="91440" tIns="45720" rIns="91440" bIns="45720" rtlCol="0" anchor="b">
            <a:normAutofit/>
          </a:bodyPr>
          <a:lstStyle/>
          <a:p>
            <a:r>
              <a:rPr lang="en-US" dirty="0" err="1"/>
              <a:t>Diagrama</a:t>
            </a:r>
            <a:r>
              <a:rPr lang="en-US" dirty="0"/>
              <a:t> </a:t>
            </a:r>
            <a:r>
              <a:rPr lang="en-US" dirty="0" err="1"/>
              <a:t>entidad</a:t>
            </a:r>
            <a:r>
              <a:rPr lang="en-US" dirty="0"/>
              <a:t> - </a:t>
            </a:r>
            <a:r>
              <a:rPr lang="en-US" dirty="0" err="1"/>
              <a:t>relación</a:t>
            </a:r>
            <a:endParaRPr lang="en-US" dirty="0"/>
          </a:p>
        </p:txBody>
      </p:sp>
      <p:pic>
        <p:nvPicPr>
          <p:cNvPr id="5" name="Marcador de contenido 4" descr="Diagrama&#10;&#10;Descripción generada automáticamente">
            <a:extLst>
              <a:ext uri="{FF2B5EF4-FFF2-40B4-BE49-F238E27FC236}">
                <a16:creationId xmlns:a16="http://schemas.microsoft.com/office/drawing/2014/main" id="{934FDBAC-D166-C9CE-8246-1579D2F92ED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67559" y="37078"/>
            <a:ext cx="6845279" cy="6668522"/>
          </a:xfrm>
          <a:prstGeom prst="rect">
            <a:avLst/>
          </a:prstGeom>
        </p:spPr>
      </p:pic>
      <p:pic>
        <p:nvPicPr>
          <p:cNvPr id="6" name="Gráfico 5" descr="Acercar con relleno sólido">
            <a:hlinkClick r:id="rId5"/>
            <a:extLst>
              <a:ext uri="{FF2B5EF4-FFF2-40B4-BE49-F238E27FC236}">
                <a16:creationId xmlns:a16="http://schemas.microsoft.com/office/drawing/2014/main" id="{4809EC02-4803-F156-A013-BD427BF7586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9596" y="5791200"/>
            <a:ext cx="914400" cy="914400"/>
          </a:xfrm>
          <a:prstGeom prst="rect">
            <a:avLst/>
          </a:prstGeom>
        </p:spPr>
      </p:pic>
      <p:sp>
        <p:nvSpPr>
          <p:cNvPr id="3" name="Marcador de número de diapositiva 2">
            <a:extLst>
              <a:ext uri="{FF2B5EF4-FFF2-40B4-BE49-F238E27FC236}">
                <a16:creationId xmlns:a16="http://schemas.microsoft.com/office/drawing/2014/main" id="{C3BB9C2D-1072-DE76-BB4C-00EAC5A65474}"/>
              </a:ext>
            </a:extLst>
          </p:cNvPr>
          <p:cNvSpPr>
            <a:spLocks noGrp="1"/>
          </p:cNvSpPr>
          <p:nvPr>
            <p:ph type="sldNum" sz="quarter" idx="12"/>
          </p:nvPr>
        </p:nvSpPr>
        <p:spPr/>
        <p:txBody>
          <a:bodyPr/>
          <a:lstStyle/>
          <a:p>
            <a:fld id="{73B850FF-6169-4056-8077-06FFA93A5366}" type="slidenum">
              <a:rPr lang="en-US" b="1" smtClean="0">
                <a:solidFill>
                  <a:schemeClr val="accent2">
                    <a:lumMod val="75000"/>
                    <a:alpha val="60000"/>
                  </a:schemeClr>
                </a:solidFill>
              </a:rPr>
              <a:t>5</a:t>
            </a:fld>
            <a:endParaRPr lang="en-US" b="1">
              <a:solidFill>
                <a:schemeClr val="accent2">
                  <a:lumMod val="75000"/>
                  <a:alpha val="60000"/>
                </a:schemeClr>
              </a:solidFill>
            </a:endParaRPr>
          </a:p>
        </p:txBody>
      </p:sp>
      <p:pic>
        <p:nvPicPr>
          <p:cNvPr id="4" name="Gráfico 3" descr="Introducir con relleno sólido">
            <a:hlinkClick r:id="rId8" action="ppaction://hlinksldjump"/>
            <a:extLst>
              <a:ext uri="{FF2B5EF4-FFF2-40B4-BE49-F238E27FC236}">
                <a16:creationId xmlns:a16="http://schemas.microsoft.com/office/drawing/2014/main" id="{3DCF0E94-C115-E49B-5168-6121E12471B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450320" y="0"/>
            <a:ext cx="751840" cy="751840"/>
          </a:xfrm>
          <a:prstGeom prst="rect">
            <a:avLst/>
          </a:prstGeom>
        </p:spPr>
      </p:pic>
    </p:spTree>
    <p:extLst>
      <p:ext uri="{BB962C8B-B14F-4D97-AF65-F5344CB8AC3E}">
        <p14:creationId xmlns:p14="http://schemas.microsoft.com/office/powerpoint/2010/main" val="125289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3" name="Rectangle 12">
            <a:extLst>
              <a:ext uri="{FF2B5EF4-FFF2-40B4-BE49-F238E27FC236}">
                <a16:creationId xmlns:a16="http://schemas.microsoft.com/office/drawing/2014/main" id="{297F7562-DBE2-4729-835D-1486BBB437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6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DCE0245F-7D4D-413E-940B-1D9D9A171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27"/>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19B97BE4-8A98-49F3-8669-EAAF6D433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390032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AA090277-9074-44AA-8A49-453BF2C45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1"/>
            <a:ext cx="12191999" cy="3909853"/>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150E1C73-BCC7-A441-3657-029139C7B072}"/>
              </a:ext>
            </a:extLst>
          </p:cNvPr>
          <p:cNvSpPr>
            <a:spLocks noGrp="1"/>
          </p:cNvSpPr>
          <p:nvPr>
            <p:ph type="title"/>
          </p:nvPr>
        </p:nvSpPr>
        <p:spPr>
          <a:xfrm>
            <a:off x="8093992" y="390465"/>
            <a:ext cx="3776416" cy="2912691"/>
          </a:xfrm>
        </p:spPr>
        <p:txBody>
          <a:bodyPr vert="horz" lIns="91440" tIns="45720" rIns="91440" bIns="45720" rtlCol="0" anchor="b">
            <a:normAutofit/>
          </a:bodyPr>
          <a:lstStyle/>
          <a:p>
            <a:r>
              <a:rPr lang="en-US" b="1" i="0" dirty="0">
                <a:effectLst/>
                <a:latin typeface="Encode Sans"/>
              </a:rPr>
              <a:t>Reverse Engineering</a:t>
            </a:r>
            <a:br>
              <a:rPr lang="en-US" b="1" i="0" dirty="0">
                <a:solidFill>
                  <a:srgbClr val="161C2D"/>
                </a:solidFill>
                <a:effectLst/>
                <a:latin typeface="Encode Sans"/>
              </a:rPr>
            </a:br>
            <a:endParaRPr lang="en-US" dirty="0"/>
          </a:p>
        </p:txBody>
      </p:sp>
      <p:grpSp>
        <p:nvGrpSpPr>
          <p:cNvPr id="16" name="Grupo 15">
            <a:extLst>
              <a:ext uri="{FF2B5EF4-FFF2-40B4-BE49-F238E27FC236}">
                <a16:creationId xmlns:a16="http://schemas.microsoft.com/office/drawing/2014/main" id="{D9CBF0BC-0E63-89E4-965D-7F68410FB2C5}"/>
              </a:ext>
            </a:extLst>
          </p:cNvPr>
          <p:cNvGrpSpPr/>
          <p:nvPr/>
        </p:nvGrpSpPr>
        <p:grpSpPr>
          <a:xfrm>
            <a:off x="10764520" y="4174523"/>
            <a:ext cx="1178560" cy="1382836"/>
            <a:chOff x="9509760" y="4781116"/>
            <a:chExt cx="1178560" cy="1382836"/>
          </a:xfrm>
        </p:grpSpPr>
        <p:pic>
          <p:nvPicPr>
            <p:cNvPr id="12" name="Gráfico 11" descr="Base de datos con relleno sólido">
              <a:hlinkClick r:id="rId4"/>
              <a:extLst>
                <a:ext uri="{FF2B5EF4-FFF2-40B4-BE49-F238E27FC236}">
                  <a16:creationId xmlns:a16="http://schemas.microsoft.com/office/drawing/2014/main" id="{79410353-B65F-16C8-9244-6BF294CB4E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09760" y="4781116"/>
              <a:ext cx="1178560" cy="1178560"/>
            </a:xfrm>
            <a:prstGeom prst="rect">
              <a:avLst/>
            </a:prstGeom>
          </p:spPr>
        </p:pic>
        <p:sp>
          <p:nvSpPr>
            <p:cNvPr id="14" name="CuadroTexto 13">
              <a:extLst>
                <a:ext uri="{FF2B5EF4-FFF2-40B4-BE49-F238E27FC236}">
                  <a16:creationId xmlns:a16="http://schemas.microsoft.com/office/drawing/2014/main" id="{74B52C0F-421D-3318-FB00-6FB97D3C85EB}"/>
                </a:ext>
              </a:extLst>
            </p:cNvPr>
            <p:cNvSpPr txBox="1"/>
            <p:nvPr/>
          </p:nvSpPr>
          <p:spPr>
            <a:xfrm>
              <a:off x="9796142" y="5794620"/>
              <a:ext cx="619760" cy="369332"/>
            </a:xfrm>
            <a:prstGeom prst="rect">
              <a:avLst/>
            </a:prstGeom>
            <a:noFill/>
            <a:ln>
              <a:noFill/>
            </a:ln>
          </p:spPr>
          <p:txBody>
            <a:bodyPr wrap="square" rtlCol="0">
              <a:spAutoFit/>
            </a:bodyPr>
            <a:lstStyle/>
            <a:p>
              <a:r>
                <a:rPr lang="es-ES" dirty="0"/>
                <a:t>.</a:t>
              </a:r>
              <a:r>
                <a:rPr lang="es-ES" dirty="0" err="1"/>
                <a:t>sql</a:t>
              </a:r>
              <a:endParaRPr lang="en-US" dirty="0"/>
            </a:p>
          </p:txBody>
        </p:sp>
      </p:grpSp>
      <p:sp>
        <p:nvSpPr>
          <p:cNvPr id="5" name="Flecha: a la derecha 4">
            <a:extLst>
              <a:ext uri="{FF2B5EF4-FFF2-40B4-BE49-F238E27FC236}">
                <a16:creationId xmlns:a16="http://schemas.microsoft.com/office/drawing/2014/main" id="{B7D64098-8F82-C98A-55B3-FDF014099B37}"/>
              </a:ext>
            </a:extLst>
          </p:cNvPr>
          <p:cNvSpPr/>
          <p:nvPr/>
        </p:nvSpPr>
        <p:spPr>
          <a:xfrm>
            <a:off x="8776584" y="4380068"/>
            <a:ext cx="1930400" cy="936870"/>
          </a:xfrm>
          <a:prstGeom prst="rightArrow">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Script SQL</a:t>
            </a:r>
            <a:endParaRPr lang="en-US" dirty="0"/>
          </a:p>
        </p:txBody>
      </p:sp>
      <p:sp>
        <p:nvSpPr>
          <p:cNvPr id="3" name="Marcador de número de diapositiva 2">
            <a:extLst>
              <a:ext uri="{FF2B5EF4-FFF2-40B4-BE49-F238E27FC236}">
                <a16:creationId xmlns:a16="http://schemas.microsoft.com/office/drawing/2014/main" id="{0FE87E85-D3A5-BF85-5671-FAFC7A664C2B}"/>
              </a:ext>
            </a:extLst>
          </p:cNvPr>
          <p:cNvSpPr>
            <a:spLocks noGrp="1"/>
          </p:cNvSpPr>
          <p:nvPr>
            <p:ph type="sldNum" sz="quarter" idx="12"/>
          </p:nvPr>
        </p:nvSpPr>
        <p:spPr/>
        <p:txBody>
          <a:bodyPr/>
          <a:lstStyle/>
          <a:p>
            <a:fld id="{73B850FF-6169-4056-8077-06FFA93A5366}" type="slidenum">
              <a:rPr lang="en-US" b="1" smtClean="0">
                <a:solidFill>
                  <a:schemeClr val="accent2">
                    <a:lumMod val="75000"/>
                    <a:alpha val="60000"/>
                  </a:schemeClr>
                </a:solidFill>
              </a:rPr>
              <a:t>6</a:t>
            </a:fld>
            <a:endParaRPr lang="en-US" b="1">
              <a:solidFill>
                <a:schemeClr val="accent2">
                  <a:lumMod val="75000"/>
                  <a:alpha val="60000"/>
                </a:schemeClr>
              </a:solidFill>
            </a:endParaRPr>
          </a:p>
        </p:txBody>
      </p:sp>
      <p:pic>
        <p:nvPicPr>
          <p:cNvPr id="18" name="Imagen 17">
            <a:hlinkClick r:id="rId7"/>
            <a:extLst>
              <a:ext uri="{FF2B5EF4-FFF2-40B4-BE49-F238E27FC236}">
                <a16:creationId xmlns:a16="http://schemas.microsoft.com/office/drawing/2014/main" id="{B3DE86C7-95FF-4123-5462-B37CCD10B61E}"/>
              </a:ext>
            </a:extLst>
          </p:cNvPr>
          <p:cNvPicPr>
            <a:picLocks noChangeAspect="1"/>
          </p:cNvPicPr>
          <p:nvPr/>
        </p:nvPicPr>
        <p:blipFill>
          <a:blip r:embed="rId8"/>
          <a:stretch>
            <a:fillRect/>
          </a:stretch>
        </p:blipFill>
        <p:spPr>
          <a:xfrm>
            <a:off x="83127" y="605482"/>
            <a:ext cx="7930786" cy="5395348"/>
          </a:xfrm>
          <a:prstGeom prst="rect">
            <a:avLst/>
          </a:prstGeom>
        </p:spPr>
      </p:pic>
      <p:pic>
        <p:nvPicPr>
          <p:cNvPr id="4" name="Gráfico 3" descr="Introducir con relleno sólido">
            <a:hlinkClick r:id="rId9" action="ppaction://hlinksldjump"/>
            <a:extLst>
              <a:ext uri="{FF2B5EF4-FFF2-40B4-BE49-F238E27FC236}">
                <a16:creationId xmlns:a16="http://schemas.microsoft.com/office/drawing/2014/main" id="{284420D7-F90A-87DE-4518-0AA83F2ED60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450320" y="0"/>
            <a:ext cx="751840" cy="751840"/>
          </a:xfrm>
          <a:prstGeom prst="rect">
            <a:avLst/>
          </a:prstGeom>
        </p:spPr>
      </p:pic>
    </p:spTree>
    <p:extLst>
      <p:ext uri="{BB962C8B-B14F-4D97-AF65-F5344CB8AC3E}">
        <p14:creationId xmlns:p14="http://schemas.microsoft.com/office/powerpoint/2010/main" val="244504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4" name="Rectangle 43">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6" name="Rectangle 45">
            <a:extLst>
              <a:ext uri="{FF2B5EF4-FFF2-40B4-BE49-F238E27FC236}">
                <a16:creationId xmlns:a16="http://schemas.microsoft.com/office/drawing/2014/main" id="{84B9546E-20BE-462C-8BE8-4EBDB46F8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DFE5D2E8-C366-48AC-97AE-18C67E4EF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2">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A1AFFE9C-B4C0-E095-ED0F-B431FA753EF0}"/>
              </a:ext>
            </a:extLst>
          </p:cNvPr>
          <p:cNvSpPr>
            <a:spLocks noGrp="1"/>
          </p:cNvSpPr>
          <p:nvPr>
            <p:ph type="title"/>
          </p:nvPr>
        </p:nvSpPr>
        <p:spPr>
          <a:xfrm>
            <a:off x="1198182" y="381000"/>
            <a:ext cx="10003218" cy="1600124"/>
          </a:xfrm>
        </p:spPr>
        <p:txBody>
          <a:bodyPr vert="horz" lIns="91440" tIns="45720" rIns="91440" bIns="45720" rtlCol="0">
            <a:normAutofit/>
          </a:bodyPr>
          <a:lstStyle/>
          <a:p>
            <a:r>
              <a:rPr lang="en-US" dirty="0" err="1"/>
              <a:t>Descripción</a:t>
            </a:r>
            <a:r>
              <a:rPr lang="en-US" dirty="0"/>
              <a:t> de </a:t>
            </a:r>
            <a:r>
              <a:rPr lang="en-US" dirty="0" err="1"/>
              <a:t>tablas</a:t>
            </a:r>
            <a:br>
              <a:rPr lang="en-US" dirty="0"/>
            </a:br>
            <a:r>
              <a:rPr lang="en-US" sz="3000" dirty="0" err="1"/>
              <a:t>Clientes</a:t>
            </a:r>
            <a:r>
              <a:rPr lang="en-US" sz="3000" dirty="0"/>
              <a:t> / </a:t>
            </a:r>
            <a:r>
              <a:rPr lang="en-US" sz="3000" dirty="0" err="1"/>
              <a:t>Condición</a:t>
            </a:r>
            <a:r>
              <a:rPr lang="en-US" sz="3000" dirty="0"/>
              <a:t> IVA / </a:t>
            </a:r>
            <a:r>
              <a:rPr lang="en-US" sz="3000" dirty="0" err="1"/>
              <a:t>Tipos</a:t>
            </a:r>
            <a:r>
              <a:rPr lang="en-US" sz="3000" dirty="0"/>
              <a:t> de </a:t>
            </a:r>
            <a:r>
              <a:rPr lang="en-US" sz="3000" dirty="0" err="1"/>
              <a:t>Evento</a:t>
            </a:r>
            <a:endParaRPr lang="en-US" sz="3000" dirty="0"/>
          </a:p>
        </p:txBody>
      </p:sp>
      <p:sp>
        <p:nvSpPr>
          <p:cNvPr id="3" name="Marcador de número de diapositiva 2">
            <a:extLst>
              <a:ext uri="{FF2B5EF4-FFF2-40B4-BE49-F238E27FC236}">
                <a16:creationId xmlns:a16="http://schemas.microsoft.com/office/drawing/2014/main" id="{9B07C374-B84F-B9D7-7A3A-9BF2F6A20D5B}"/>
              </a:ext>
            </a:extLst>
          </p:cNvPr>
          <p:cNvSpPr>
            <a:spLocks noGrp="1"/>
          </p:cNvSpPr>
          <p:nvPr>
            <p:ph type="sldNum" sz="quarter" idx="12"/>
          </p:nvPr>
        </p:nvSpPr>
        <p:spPr/>
        <p:txBody>
          <a:bodyPr/>
          <a:lstStyle/>
          <a:p>
            <a:fld id="{73B850FF-6169-4056-8077-06FFA93A5366}" type="slidenum">
              <a:rPr lang="en-US" b="1" smtClean="0">
                <a:solidFill>
                  <a:schemeClr val="accent2">
                    <a:lumMod val="75000"/>
                    <a:alpha val="60000"/>
                  </a:schemeClr>
                </a:solidFill>
              </a:rPr>
              <a:t>7</a:t>
            </a:fld>
            <a:endParaRPr lang="en-US" b="1" dirty="0">
              <a:solidFill>
                <a:schemeClr val="accent2">
                  <a:lumMod val="75000"/>
                  <a:alpha val="60000"/>
                </a:schemeClr>
              </a:solidFill>
            </a:endParaRPr>
          </a:p>
        </p:txBody>
      </p:sp>
      <p:pic>
        <p:nvPicPr>
          <p:cNvPr id="5" name="Imagen 4">
            <a:extLst>
              <a:ext uri="{FF2B5EF4-FFF2-40B4-BE49-F238E27FC236}">
                <a16:creationId xmlns:a16="http://schemas.microsoft.com/office/drawing/2014/main" id="{591448E3-B21E-C546-ED24-C4F5009F417E}"/>
              </a:ext>
            </a:extLst>
          </p:cNvPr>
          <p:cNvPicPr>
            <a:picLocks noChangeAspect="1"/>
          </p:cNvPicPr>
          <p:nvPr/>
        </p:nvPicPr>
        <p:blipFill>
          <a:blip r:embed="rId3"/>
          <a:stretch>
            <a:fillRect/>
          </a:stretch>
        </p:blipFill>
        <p:spPr>
          <a:xfrm>
            <a:off x="2199911" y="4394665"/>
            <a:ext cx="7999757" cy="880872"/>
          </a:xfrm>
          <a:prstGeom prst="rect">
            <a:avLst/>
          </a:prstGeom>
        </p:spPr>
      </p:pic>
      <p:pic>
        <p:nvPicPr>
          <p:cNvPr id="6" name="Imagen 5">
            <a:extLst>
              <a:ext uri="{FF2B5EF4-FFF2-40B4-BE49-F238E27FC236}">
                <a16:creationId xmlns:a16="http://schemas.microsoft.com/office/drawing/2014/main" id="{9BFDA293-127D-4A8B-C1F6-463E40CD6F9B}"/>
              </a:ext>
            </a:extLst>
          </p:cNvPr>
          <p:cNvPicPr>
            <a:picLocks noChangeAspect="1"/>
          </p:cNvPicPr>
          <p:nvPr/>
        </p:nvPicPr>
        <p:blipFill>
          <a:blip r:embed="rId4"/>
          <a:stretch>
            <a:fillRect/>
          </a:stretch>
        </p:blipFill>
        <p:spPr>
          <a:xfrm>
            <a:off x="2199913" y="5413588"/>
            <a:ext cx="7999756" cy="1019033"/>
          </a:xfrm>
          <a:prstGeom prst="rect">
            <a:avLst/>
          </a:prstGeom>
        </p:spPr>
      </p:pic>
      <p:pic>
        <p:nvPicPr>
          <p:cNvPr id="10" name="Marcador de contenido 9">
            <a:extLst>
              <a:ext uri="{FF2B5EF4-FFF2-40B4-BE49-F238E27FC236}">
                <a16:creationId xmlns:a16="http://schemas.microsoft.com/office/drawing/2014/main" id="{3AA5CCDA-38E4-3528-4A43-2C3D444AA819}"/>
              </a:ext>
            </a:extLst>
          </p:cNvPr>
          <p:cNvPicPr>
            <a:picLocks noGrp="1" noChangeAspect="1"/>
          </p:cNvPicPr>
          <p:nvPr>
            <p:ph idx="1"/>
          </p:nvPr>
        </p:nvPicPr>
        <p:blipFill>
          <a:blip r:embed="rId5"/>
          <a:stretch>
            <a:fillRect/>
          </a:stretch>
        </p:blipFill>
        <p:spPr>
          <a:xfrm>
            <a:off x="3036101" y="2362124"/>
            <a:ext cx="6327376" cy="1932373"/>
          </a:xfrm>
          <a:prstGeom prst="rect">
            <a:avLst/>
          </a:prstGeom>
        </p:spPr>
      </p:pic>
      <p:pic>
        <p:nvPicPr>
          <p:cNvPr id="4" name="Gráfico 3" descr="Introducir con relleno sólido">
            <a:hlinkClick r:id="rId6" action="ppaction://hlinksldjump"/>
            <a:extLst>
              <a:ext uri="{FF2B5EF4-FFF2-40B4-BE49-F238E27FC236}">
                <a16:creationId xmlns:a16="http://schemas.microsoft.com/office/drawing/2014/main" id="{1F9A1871-BBDD-47CC-C60C-0F55017BB74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450320" y="0"/>
            <a:ext cx="751840" cy="751840"/>
          </a:xfrm>
          <a:prstGeom prst="rect">
            <a:avLst/>
          </a:prstGeom>
        </p:spPr>
      </p:pic>
    </p:spTree>
    <p:extLst>
      <p:ext uri="{BB962C8B-B14F-4D97-AF65-F5344CB8AC3E}">
        <p14:creationId xmlns:p14="http://schemas.microsoft.com/office/powerpoint/2010/main" val="30723877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4" name="Rectangle 43">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6" name="Rectangle 45">
            <a:extLst>
              <a:ext uri="{FF2B5EF4-FFF2-40B4-BE49-F238E27FC236}">
                <a16:creationId xmlns:a16="http://schemas.microsoft.com/office/drawing/2014/main" id="{84B9546E-20BE-462C-8BE8-4EBDB46F8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DFE5D2E8-C366-48AC-97AE-18C67E4EF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2">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A1AFFE9C-B4C0-E095-ED0F-B431FA753EF0}"/>
              </a:ext>
            </a:extLst>
          </p:cNvPr>
          <p:cNvSpPr>
            <a:spLocks noGrp="1"/>
          </p:cNvSpPr>
          <p:nvPr>
            <p:ph type="title"/>
          </p:nvPr>
        </p:nvSpPr>
        <p:spPr>
          <a:xfrm>
            <a:off x="1198182" y="381000"/>
            <a:ext cx="10003218" cy="1600124"/>
          </a:xfrm>
        </p:spPr>
        <p:txBody>
          <a:bodyPr vert="horz" lIns="91440" tIns="45720" rIns="91440" bIns="45720" rtlCol="0">
            <a:normAutofit/>
          </a:bodyPr>
          <a:lstStyle/>
          <a:p>
            <a:r>
              <a:rPr lang="en-US" dirty="0" err="1"/>
              <a:t>Descripción</a:t>
            </a:r>
            <a:r>
              <a:rPr lang="en-US" dirty="0"/>
              <a:t> de </a:t>
            </a:r>
            <a:r>
              <a:rPr lang="en-US" dirty="0" err="1"/>
              <a:t>tablas</a:t>
            </a:r>
            <a:br>
              <a:rPr lang="en-US" dirty="0"/>
            </a:br>
            <a:r>
              <a:rPr lang="en-US" sz="3000" dirty="0" err="1"/>
              <a:t>Presupuestos</a:t>
            </a:r>
            <a:r>
              <a:rPr lang="en-US" sz="3000" dirty="0"/>
              <a:t> / </a:t>
            </a:r>
            <a:r>
              <a:rPr lang="en-US" sz="3000" dirty="0" err="1"/>
              <a:t>Detalle_Presupuestos</a:t>
            </a:r>
            <a:endParaRPr lang="en-US" sz="3000" dirty="0"/>
          </a:p>
        </p:txBody>
      </p:sp>
      <p:sp>
        <p:nvSpPr>
          <p:cNvPr id="3" name="Marcador de número de diapositiva 2">
            <a:extLst>
              <a:ext uri="{FF2B5EF4-FFF2-40B4-BE49-F238E27FC236}">
                <a16:creationId xmlns:a16="http://schemas.microsoft.com/office/drawing/2014/main" id="{0FC5B7F9-EA08-9523-E6F6-25AA63A3261C}"/>
              </a:ext>
            </a:extLst>
          </p:cNvPr>
          <p:cNvSpPr>
            <a:spLocks noGrp="1"/>
          </p:cNvSpPr>
          <p:nvPr>
            <p:ph type="sldNum" sz="quarter" idx="12"/>
          </p:nvPr>
        </p:nvSpPr>
        <p:spPr/>
        <p:txBody>
          <a:bodyPr/>
          <a:lstStyle/>
          <a:p>
            <a:fld id="{73B850FF-6169-4056-8077-06FFA93A5366}" type="slidenum">
              <a:rPr lang="en-US" b="1" smtClean="0">
                <a:solidFill>
                  <a:schemeClr val="accent2">
                    <a:lumMod val="75000"/>
                    <a:alpha val="60000"/>
                  </a:schemeClr>
                </a:solidFill>
              </a:rPr>
              <a:t>8</a:t>
            </a:fld>
            <a:endParaRPr lang="en-US" b="1" dirty="0">
              <a:solidFill>
                <a:schemeClr val="accent2">
                  <a:lumMod val="75000"/>
                  <a:alpha val="60000"/>
                </a:schemeClr>
              </a:solidFill>
            </a:endParaRPr>
          </a:p>
        </p:txBody>
      </p:sp>
      <p:pic>
        <p:nvPicPr>
          <p:cNvPr id="5" name="Imagen 4">
            <a:extLst>
              <a:ext uri="{FF2B5EF4-FFF2-40B4-BE49-F238E27FC236}">
                <a16:creationId xmlns:a16="http://schemas.microsoft.com/office/drawing/2014/main" id="{7727AD2F-F313-85EC-9F67-8C765AB66D39}"/>
              </a:ext>
            </a:extLst>
          </p:cNvPr>
          <p:cNvPicPr>
            <a:picLocks noChangeAspect="1"/>
          </p:cNvPicPr>
          <p:nvPr/>
        </p:nvPicPr>
        <p:blipFill>
          <a:blip r:embed="rId3"/>
          <a:stretch>
            <a:fillRect/>
          </a:stretch>
        </p:blipFill>
        <p:spPr>
          <a:xfrm>
            <a:off x="2373376" y="2388681"/>
            <a:ext cx="7442200" cy="1854200"/>
          </a:xfrm>
          <a:prstGeom prst="rect">
            <a:avLst/>
          </a:prstGeom>
        </p:spPr>
      </p:pic>
      <p:pic>
        <p:nvPicPr>
          <p:cNvPr id="4" name="Gráfico 3" descr="Introducir con relleno sólido">
            <a:hlinkClick r:id="rId4" action="ppaction://hlinksldjump"/>
            <a:extLst>
              <a:ext uri="{FF2B5EF4-FFF2-40B4-BE49-F238E27FC236}">
                <a16:creationId xmlns:a16="http://schemas.microsoft.com/office/drawing/2014/main" id="{4743F9FD-42EC-E92F-1A4E-FF878B0990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450320" y="0"/>
            <a:ext cx="751840" cy="751840"/>
          </a:xfrm>
          <a:prstGeom prst="rect">
            <a:avLst/>
          </a:prstGeom>
        </p:spPr>
      </p:pic>
      <p:pic>
        <p:nvPicPr>
          <p:cNvPr id="7" name="Imagen 6">
            <a:extLst>
              <a:ext uri="{FF2B5EF4-FFF2-40B4-BE49-F238E27FC236}">
                <a16:creationId xmlns:a16="http://schemas.microsoft.com/office/drawing/2014/main" id="{9BEA5682-914D-31BF-49DA-384C9D3D744A}"/>
              </a:ext>
            </a:extLst>
          </p:cNvPr>
          <p:cNvPicPr>
            <a:picLocks noChangeAspect="1"/>
          </p:cNvPicPr>
          <p:nvPr/>
        </p:nvPicPr>
        <p:blipFill>
          <a:blip r:embed="rId7"/>
          <a:stretch>
            <a:fillRect/>
          </a:stretch>
        </p:blipFill>
        <p:spPr>
          <a:xfrm>
            <a:off x="2186051" y="4778300"/>
            <a:ext cx="7816850" cy="1301750"/>
          </a:xfrm>
          <a:prstGeom prst="rect">
            <a:avLst/>
          </a:prstGeom>
        </p:spPr>
      </p:pic>
    </p:spTree>
    <p:extLst>
      <p:ext uri="{BB962C8B-B14F-4D97-AF65-F5344CB8AC3E}">
        <p14:creationId xmlns:p14="http://schemas.microsoft.com/office/powerpoint/2010/main" val="2009640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43A9B7B3-F171-4C25-99FC-C54250F06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4" name="Rectangle 43">
            <a:extLst>
              <a:ext uri="{FF2B5EF4-FFF2-40B4-BE49-F238E27FC236}">
                <a16:creationId xmlns:a16="http://schemas.microsoft.com/office/drawing/2014/main" id="{D2D5C7C5-9C27-4A61-9F57-1857D4532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6" name="Rectangle 45">
            <a:extLst>
              <a:ext uri="{FF2B5EF4-FFF2-40B4-BE49-F238E27FC236}">
                <a16:creationId xmlns:a16="http://schemas.microsoft.com/office/drawing/2014/main" id="{84B9546E-20BE-462C-8BE8-4EBDB46F86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DFE5D2E8-C366-48AC-97AE-18C67E4EF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2225674"/>
          </a:xfrm>
          <a:prstGeom prst="rect">
            <a:avLst/>
          </a:prstGeom>
          <a:blipFill dpi="0" rotWithShape="1">
            <a:blip r:embed="rId2">
              <a:alphaModFix amt="24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A1AFFE9C-B4C0-E095-ED0F-B431FA753EF0}"/>
              </a:ext>
            </a:extLst>
          </p:cNvPr>
          <p:cNvSpPr>
            <a:spLocks noGrp="1"/>
          </p:cNvSpPr>
          <p:nvPr>
            <p:ph type="title"/>
          </p:nvPr>
        </p:nvSpPr>
        <p:spPr>
          <a:xfrm>
            <a:off x="1198182" y="381000"/>
            <a:ext cx="10003218" cy="1600124"/>
          </a:xfrm>
        </p:spPr>
        <p:txBody>
          <a:bodyPr vert="horz" lIns="91440" tIns="45720" rIns="91440" bIns="45720" rtlCol="0">
            <a:normAutofit/>
          </a:bodyPr>
          <a:lstStyle/>
          <a:p>
            <a:r>
              <a:rPr lang="en-US" dirty="0" err="1"/>
              <a:t>Descripción</a:t>
            </a:r>
            <a:r>
              <a:rPr lang="en-US" dirty="0"/>
              <a:t> de </a:t>
            </a:r>
            <a:r>
              <a:rPr lang="en-US" dirty="0" err="1"/>
              <a:t>tablas</a:t>
            </a:r>
            <a:br>
              <a:rPr lang="en-US" dirty="0"/>
            </a:br>
            <a:r>
              <a:rPr lang="en-US" sz="3000" dirty="0" err="1"/>
              <a:t>Proveedores</a:t>
            </a:r>
            <a:r>
              <a:rPr lang="en-US" sz="3000" dirty="0"/>
              <a:t> / </a:t>
            </a:r>
            <a:r>
              <a:rPr lang="en-US" sz="3000" dirty="0" err="1"/>
              <a:t>Productos</a:t>
            </a:r>
            <a:r>
              <a:rPr lang="en-US" sz="3000" dirty="0"/>
              <a:t> / </a:t>
            </a:r>
            <a:r>
              <a:rPr lang="en-US" sz="3000" dirty="0" err="1"/>
              <a:t>Depósitos</a:t>
            </a:r>
            <a:endParaRPr lang="en-US" sz="3000" dirty="0"/>
          </a:p>
        </p:txBody>
      </p:sp>
      <p:sp>
        <p:nvSpPr>
          <p:cNvPr id="3" name="Marcador de número de diapositiva 2">
            <a:extLst>
              <a:ext uri="{FF2B5EF4-FFF2-40B4-BE49-F238E27FC236}">
                <a16:creationId xmlns:a16="http://schemas.microsoft.com/office/drawing/2014/main" id="{DA2EB12D-3175-FC5E-B785-56E07B29CFD0}"/>
              </a:ext>
            </a:extLst>
          </p:cNvPr>
          <p:cNvSpPr>
            <a:spLocks noGrp="1"/>
          </p:cNvSpPr>
          <p:nvPr>
            <p:ph type="sldNum" sz="quarter" idx="12"/>
          </p:nvPr>
        </p:nvSpPr>
        <p:spPr/>
        <p:txBody>
          <a:bodyPr/>
          <a:lstStyle/>
          <a:p>
            <a:fld id="{73B850FF-6169-4056-8077-06FFA93A5366}" type="slidenum">
              <a:rPr lang="en-US" b="1" smtClean="0">
                <a:solidFill>
                  <a:schemeClr val="accent2">
                    <a:lumMod val="75000"/>
                    <a:alpha val="60000"/>
                  </a:schemeClr>
                </a:solidFill>
              </a:rPr>
              <a:t>9</a:t>
            </a:fld>
            <a:endParaRPr lang="en-US" b="1">
              <a:solidFill>
                <a:schemeClr val="accent2">
                  <a:lumMod val="75000"/>
                  <a:alpha val="60000"/>
                </a:schemeClr>
              </a:solidFill>
            </a:endParaRPr>
          </a:p>
        </p:txBody>
      </p:sp>
      <p:pic>
        <p:nvPicPr>
          <p:cNvPr id="5" name="Imagen 4">
            <a:extLst>
              <a:ext uri="{FF2B5EF4-FFF2-40B4-BE49-F238E27FC236}">
                <a16:creationId xmlns:a16="http://schemas.microsoft.com/office/drawing/2014/main" id="{486F10BE-D17B-8277-F84C-B9C07EFA0E8C}"/>
              </a:ext>
            </a:extLst>
          </p:cNvPr>
          <p:cNvPicPr>
            <a:picLocks noChangeAspect="1"/>
          </p:cNvPicPr>
          <p:nvPr/>
        </p:nvPicPr>
        <p:blipFill>
          <a:blip r:embed="rId3"/>
          <a:stretch>
            <a:fillRect/>
          </a:stretch>
        </p:blipFill>
        <p:spPr>
          <a:xfrm>
            <a:off x="6698064" y="4090766"/>
            <a:ext cx="5197212" cy="902141"/>
          </a:xfrm>
          <a:prstGeom prst="rect">
            <a:avLst/>
          </a:prstGeom>
        </p:spPr>
      </p:pic>
      <p:pic>
        <p:nvPicPr>
          <p:cNvPr id="4" name="Gráfico 3" descr="Introducir con relleno sólido">
            <a:hlinkClick r:id="rId4" action="ppaction://hlinksldjump"/>
            <a:extLst>
              <a:ext uri="{FF2B5EF4-FFF2-40B4-BE49-F238E27FC236}">
                <a16:creationId xmlns:a16="http://schemas.microsoft.com/office/drawing/2014/main" id="{AB7B4C72-49C2-8F81-4C5F-5BD8BCF456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450320" y="0"/>
            <a:ext cx="751840" cy="751840"/>
          </a:xfrm>
          <a:prstGeom prst="rect">
            <a:avLst/>
          </a:prstGeom>
        </p:spPr>
      </p:pic>
      <p:graphicFrame>
        <p:nvGraphicFramePr>
          <p:cNvPr id="7" name="Objeto 6">
            <a:extLst>
              <a:ext uri="{FF2B5EF4-FFF2-40B4-BE49-F238E27FC236}">
                <a16:creationId xmlns:a16="http://schemas.microsoft.com/office/drawing/2014/main" id="{D1D4A38A-7E6A-46F5-4FF4-C348CDCB6B01}"/>
              </a:ext>
            </a:extLst>
          </p:cNvPr>
          <p:cNvGraphicFramePr>
            <a:graphicFrameLocks noChangeAspect="1"/>
          </p:cNvGraphicFramePr>
          <p:nvPr>
            <p:extLst>
              <p:ext uri="{D42A27DB-BD31-4B8C-83A1-F6EECF244321}">
                <p14:modId xmlns:p14="http://schemas.microsoft.com/office/powerpoint/2010/main" val="3376116503"/>
              </p:ext>
            </p:extLst>
          </p:nvPr>
        </p:nvGraphicFramePr>
        <p:xfrm>
          <a:off x="275013" y="2494802"/>
          <a:ext cx="6151087" cy="1657706"/>
        </p:xfrm>
        <a:graphic>
          <a:graphicData uri="http://schemas.openxmlformats.org/presentationml/2006/ole">
            <mc:AlternateContent xmlns:mc="http://schemas.openxmlformats.org/markup-compatibility/2006">
              <mc:Choice xmlns:v="urn:schemas-microsoft-com:vml" Requires="v">
                <p:oleObj name="Worksheet" r:id="rId7" imgW="8223090" imgH="2215966" progId="Excel.Sheet.12">
                  <p:embed/>
                </p:oleObj>
              </mc:Choice>
              <mc:Fallback>
                <p:oleObj name="Worksheet" r:id="rId7" imgW="8223090" imgH="2215966" progId="Excel.Sheet.12">
                  <p:embed/>
                  <p:pic>
                    <p:nvPicPr>
                      <p:cNvPr id="0" name=""/>
                      <p:cNvPicPr/>
                      <p:nvPr/>
                    </p:nvPicPr>
                    <p:blipFill>
                      <a:blip r:embed="rId8"/>
                      <a:stretch>
                        <a:fillRect/>
                      </a:stretch>
                    </p:blipFill>
                    <p:spPr>
                      <a:xfrm>
                        <a:off x="275013" y="2494802"/>
                        <a:ext cx="6151087" cy="1657706"/>
                      </a:xfrm>
                      <a:prstGeom prst="rect">
                        <a:avLst/>
                      </a:prstGeom>
                    </p:spPr>
                  </p:pic>
                </p:oleObj>
              </mc:Fallback>
            </mc:AlternateContent>
          </a:graphicData>
        </a:graphic>
      </p:graphicFrame>
      <p:pic>
        <p:nvPicPr>
          <p:cNvPr id="11" name="Imagen 10">
            <a:extLst>
              <a:ext uri="{FF2B5EF4-FFF2-40B4-BE49-F238E27FC236}">
                <a16:creationId xmlns:a16="http://schemas.microsoft.com/office/drawing/2014/main" id="{7991D53E-E566-493F-AB06-1C252955A388}"/>
              </a:ext>
            </a:extLst>
          </p:cNvPr>
          <p:cNvPicPr>
            <a:picLocks noChangeAspect="1"/>
          </p:cNvPicPr>
          <p:nvPr/>
        </p:nvPicPr>
        <p:blipFill>
          <a:blip r:embed="rId9"/>
          <a:stretch>
            <a:fillRect/>
          </a:stretch>
        </p:blipFill>
        <p:spPr>
          <a:xfrm>
            <a:off x="275013" y="4763374"/>
            <a:ext cx="6129375" cy="1477934"/>
          </a:xfrm>
          <a:prstGeom prst="rect">
            <a:avLst/>
          </a:prstGeom>
        </p:spPr>
      </p:pic>
    </p:spTree>
    <p:extLst>
      <p:ext uri="{BB962C8B-B14F-4D97-AF65-F5344CB8AC3E}">
        <p14:creationId xmlns:p14="http://schemas.microsoft.com/office/powerpoint/2010/main" val="2923222210"/>
      </p:ext>
    </p:extLst>
  </p:cSld>
  <p:clrMapOvr>
    <a:masterClrMapping/>
  </p:clrMapOvr>
</p:sld>
</file>

<file path=ppt/theme/theme1.xml><?xml version="1.0" encoding="utf-8"?>
<a:theme xmlns:a="http://schemas.openxmlformats.org/drawingml/2006/main" name="BlockprintVTI">
  <a:themeElements>
    <a:clrScheme name="AnalogousFromDarkSeedLeftStep">
      <a:dk1>
        <a:srgbClr val="000000"/>
      </a:dk1>
      <a:lt1>
        <a:srgbClr val="FFFFFF"/>
      </a:lt1>
      <a:dk2>
        <a:srgbClr val="1C2031"/>
      </a:dk2>
      <a:lt2>
        <a:srgbClr val="F0F3F1"/>
      </a:lt2>
      <a:accent1>
        <a:srgbClr val="D040B9"/>
      </a:accent1>
      <a:accent2>
        <a:srgbClr val="9A2EBE"/>
      </a:accent2>
      <a:accent3>
        <a:srgbClr val="6F40D0"/>
      </a:accent3>
      <a:accent4>
        <a:srgbClr val="3440C0"/>
      </a:accent4>
      <a:accent5>
        <a:srgbClr val="4088D0"/>
      </a:accent5>
      <a:accent6>
        <a:srgbClr val="2EB3BE"/>
      </a:accent6>
      <a:hlink>
        <a:srgbClr val="3F6ABF"/>
      </a:hlink>
      <a:folHlink>
        <a:srgbClr val="7F7F7F"/>
      </a:folHlink>
    </a:clrScheme>
    <a:fontScheme name="Custom 56">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printVTI" id="{AA8C8908-6BA4-477C-AEA4-CB6C32A1FE3B}" vid="{36392749-7C1D-4938-93BB-440CD2A1B0AB}"/>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5671</TotalTime>
  <Words>1265</Words>
  <Application>Microsoft Office PowerPoint</Application>
  <PresentationFormat>Panorámica</PresentationFormat>
  <Paragraphs>182</Paragraphs>
  <Slides>33</Slides>
  <Notes>0</Notes>
  <HiddenSlides>0</HiddenSlides>
  <MMClips>0</MMClips>
  <ScaleCrop>false</ScaleCrop>
  <HeadingPairs>
    <vt:vector size="8" baseType="variant">
      <vt:variant>
        <vt:lpstr>Fuentes usadas</vt:lpstr>
      </vt:variant>
      <vt:variant>
        <vt:i4>5</vt:i4>
      </vt:variant>
      <vt:variant>
        <vt:lpstr>Tema</vt:lpstr>
      </vt:variant>
      <vt:variant>
        <vt:i4>1</vt:i4>
      </vt:variant>
      <vt:variant>
        <vt:lpstr>Servidores OLE incrustados</vt:lpstr>
      </vt:variant>
      <vt:variant>
        <vt:i4>1</vt:i4>
      </vt:variant>
      <vt:variant>
        <vt:lpstr>Títulos de diapositiva</vt:lpstr>
      </vt:variant>
      <vt:variant>
        <vt:i4>33</vt:i4>
      </vt:variant>
    </vt:vector>
  </HeadingPairs>
  <TitlesOfParts>
    <vt:vector size="40" baseType="lpstr">
      <vt:lpstr>Arial</vt:lpstr>
      <vt:lpstr>Avenir Next LT Pro</vt:lpstr>
      <vt:lpstr>AvenirNext LT Pro Medium</vt:lpstr>
      <vt:lpstr>Calibri</vt:lpstr>
      <vt:lpstr>Encode Sans</vt:lpstr>
      <vt:lpstr>BlockprintVTI</vt:lpstr>
      <vt:lpstr>Worksheet</vt:lpstr>
      <vt:lpstr>Alquiler de barra de bebidas para eventos</vt:lpstr>
      <vt:lpstr>Índice</vt:lpstr>
      <vt:lpstr>Descripción de la temática</vt:lpstr>
      <vt:lpstr>Descripción de la temática</vt:lpstr>
      <vt:lpstr>Diagrama entidad - relación</vt:lpstr>
      <vt:lpstr>Reverse Engineering </vt:lpstr>
      <vt:lpstr>Descripción de tablas Clientes / Condición IVA / Tipos de Evento</vt:lpstr>
      <vt:lpstr>Descripción de tablas Presupuestos / Detalle_Presupuestos</vt:lpstr>
      <vt:lpstr>Descripción de tablas Proveedores / Productos / Depósitos</vt:lpstr>
      <vt:lpstr>Descripción de tablas Localidades / Provincias</vt:lpstr>
      <vt:lpstr>Descripción de tablas Empleados / Tipo_Documento / Generos / Puestos</vt:lpstr>
      <vt:lpstr>Descripción de la inserción de información en SQL</vt:lpstr>
      <vt:lpstr>Descripción de la inserción de información en SQL</vt:lpstr>
      <vt:lpstr>Descripción de la inserción de información en SQL</vt:lpstr>
      <vt:lpstr>Descripción de la inserción de información en SQL</vt:lpstr>
      <vt:lpstr>Descripción de la inserción de información en SQL</vt:lpstr>
      <vt:lpstr>Vistas</vt:lpstr>
      <vt:lpstr>Vistas</vt:lpstr>
      <vt:lpstr>Vistas</vt:lpstr>
      <vt:lpstr>Funciones</vt:lpstr>
      <vt:lpstr>Funciones</vt:lpstr>
      <vt:lpstr>Stored Procedure</vt:lpstr>
      <vt:lpstr>Stored Procedure</vt:lpstr>
      <vt:lpstr>Triggers</vt:lpstr>
      <vt:lpstr>Triggers</vt:lpstr>
      <vt:lpstr>Usuarios</vt:lpstr>
      <vt:lpstr>TCL (Transaction Control Language)</vt:lpstr>
      <vt:lpstr>TCL (Transaction Control Language)</vt:lpstr>
      <vt:lpstr>Backup</vt:lpstr>
      <vt:lpstr>Informes generados en base a la información de la base</vt:lpstr>
      <vt:lpstr>Herramientas y tecnologías utilizadas</vt:lpstr>
      <vt:lpstr>Próximas modificaciones</vt:lpstr>
      <vt:lpstr>Mockup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Alquiler de barra de bebidas para eventos</dc:title>
  <dc:creator>Nicolas L</dc:creator>
  <cp:lastModifiedBy>Nicolas L</cp:lastModifiedBy>
  <cp:revision>57</cp:revision>
  <dcterms:created xsi:type="dcterms:W3CDTF">2023-04-11T21:57:47Z</dcterms:created>
  <dcterms:modified xsi:type="dcterms:W3CDTF">2023-06-07T02:09:22Z</dcterms:modified>
</cp:coreProperties>
</file>